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b96e58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b96e58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2222fdb4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2222fdb4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222fdb4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222fdb4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2222fdb4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2222fdb4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24d19ba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24d19ba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24d19bac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24d19bac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24d19bac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24d19bac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24d19bac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24d19bac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24d19bac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24d19bac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24d19bac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24d19bac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24d19bacd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24d19bacd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83934e1f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83934e1f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24d19bacd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24d19bacd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24d19bacd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24d19bacd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24d19bacd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24d19bacd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24d19bacd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24d19bacd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2e86420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2e86420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2e86420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2e86420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2e864201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2e864201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2e864201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2e864201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2e864201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2e864201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2e864201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2e864201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83934e1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83934e1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883934e1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883934e1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3349019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3349019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83934e1f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83934e1f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2222fdb4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2222fdb4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222fdb4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222fdb4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2222fdb4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2222fdb4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21420"/>
          <a:stretch/>
        </p:blipFill>
        <p:spPr>
          <a:xfrm>
            <a:off x="-34525" y="1090978"/>
            <a:ext cx="9213045" cy="4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125092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8251" y="304800"/>
            <a:ext cx="1719450" cy="5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4524" y="-19088"/>
            <a:ext cx="9213045" cy="51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311708" y="125092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в одну строку">
  <p:cSld name="TITLE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/>
          <p:cNvPicPr preferRelativeResize="0"/>
          <p:nvPr/>
        </p:nvPicPr>
        <p:blipFill rotWithShape="1">
          <a:blip r:embed="rId2">
            <a:alphaModFix/>
          </a:blip>
          <a:srcRect b="81521" l="0" r="0" t="0"/>
          <a:stretch/>
        </p:blipFill>
        <p:spPr>
          <a:xfrm>
            <a:off x="-20837" y="-42725"/>
            <a:ext cx="9185677" cy="9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554700" y="1134600"/>
            <a:ext cx="37884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4796850" y="1134600"/>
            <a:ext cx="37884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311700" y="30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b="81521" l="0" r="0" t="0"/>
          <a:stretch/>
        </p:blipFill>
        <p:spPr>
          <a:xfrm>
            <a:off x="-20837" y="-42725"/>
            <a:ext cx="9185677" cy="9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>
            <p:ph idx="2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30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B3E3"/>
              </a:buClr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 b="81521" l="0" r="0" t="0"/>
          <a:stretch/>
        </p:blipFill>
        <p:spPr>
          <a:xfrm>
            <a:off x="-20837" y="-42725"/>
            <a:ext cx="9185677" cy="9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в две строки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75" y="-7625"/>
            <a:ext cx="9150771" cy="51587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399750" y="0"/>
            <a:ext cx="8386500" cy="10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idx="2" type="subTitle"/>
          </p:nvPr>
        </p:nvSpPr>
        <p:spPr>
          <a:xfrm>
            <a:off x="453825" y="1330000"/>
            <a:ext cx="5200200" cy="5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B3E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3" type="body"/>
          </p:nvPr>
        </p:nvSpPr>
        <p:spPr>
          <a:xfrm>
            <a:off x="554700" y="1903600"/>
            <a:ext cx="40089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b="0" l="0" r="58350" t="0"/>
          <a:stretch/>
        </p:blipFill>
        <p:spPr>
          <a:xfrm>
            <a:off x="-33325" y="-57000"/>
            <a:ext cx="3078127" cy="526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type="title"/>
          </p:nvPr>
        </p:nvSpPr>
        <p:spPr>
          <a:xfrm>
            <a:off x="232300" y="3807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3119700" y="592600"/>
            <a:ext cx="5660400" cy="428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8450" y="-66625"/>
            <a:ext cx="9380899" cy="52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инальный слайд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962" y="-52600"/>
            <a:ext cx="9213926" cy="524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1">
  <p:cSld name="BLANK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в одну строку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81521" l="0" r="0" t="0"/>
          <a:stretch/>
        </p:blipFill>
        <p:spPr>
          <a:xfrm>
            <a:off x="-20837" y="-42725"/>
            <a:ext cx="9185677" cy="9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554700" y="1134600"/>
            <a:ext cx="37884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4796850" y="1134600"/>
            <a:ext cx="37884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30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81521" l="0" r="0" t="0"/>
          <a:stretch/>
        </p:blipFill>
        <p:spPr>
          <a:xfrm>
            <a:off x="-20837" y="-42725"/>
            <a:ext cx="9185677" cy="9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2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30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B3E3"/>
              </a:buClr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81521" l="0" r="0" t="0"/>
          <a:stretch/>
        </p:blipFill>
        <p:spPr>
          <a:xfrm>
            <a:off x="-20837" y="-42725"/>
            <a:ext cx="9185677" cy="9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в две строки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75" y="-7625"/>
            <a:ext cx="9150771" cy="515874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399750" y="0"/>
            <a:ext cx="8386500" cy="10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idx="2" type="subTitle"/>
          </p:nvPr>
        </p:nvSpPr>
        <p:spPr>
          <a:xfrm>
            <a:off x="453825" y="1330000"/>
            <a:ext cx="5200200" cy="5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B3E3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554700" y="1903600"/>
            <a:ext cx="4008900" cy="276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58350" t="0"/>
          <a:stretch/>
        </p:blipFill>
        <p:spPr>
          <a:xfrm>
            <a:off x="-33325" y="-57000"/>
            <a:ext cx="3078127" cy="526467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title"/>
          </p:nvPr>
        </p:nvSpPr>
        <p:spPr>
          <a:xfrm>
            <a:off x="232300" y="3807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119700" y="592600"/>
            <a:ext cx="5660400" cy="428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8450" y="-66625"/>
            <a:ext cx="9380899" cy="52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инальны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962" y="-52600"/>
            <a:ext cx="9213926" cy="524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56250" y="2628000"/>
            <a:ext cx="4380000" cy="25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1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22005" y="4411372"/>
            <a:ext cx="526337" cy="4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05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2800"/>
              <a:buFont typeface="Verdana"/>
              <a:buNone/>
              <a:defRPr b="1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3E3"/>
              </a:buClr>
              <a:buSzPts val="1800"/>
              <a:buFont typeface="Verdana"/>
              <a:buChar char="●"/>
              <a:defRPr sz="1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○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■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●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○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■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●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○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B3E3"/>
              </a:buClr>
              <a:buSzPts val="1400"/>
              <a:buFont typeface="Verdana"/>
              <a:buChar char="■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311700" y="305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2800"/>
              <a:buFont typeface="Verdana"/>
              <a:buNone/>
              <a:defRPr b="1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3E3"/>
              </a:buClr>
              <a:buSzPts val="1800"/>
              <a:buFont typeface="Verdana"/>
              <a:buChar char="●"/>
              <a:defRPr sz="1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○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■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●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○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■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●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B3E3"/>
              </a:buClr>
              <a:buSzPts val="1400"/>
              <a:buFont typeface="Verdana"/>
              <a:buChar char="○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B3E3"/>
              </a:buClr>
              <a:buSzPts val="1400"/>
              <a:buFont typeface="Verdana"/>
              <a:buChar char="■"/>
              <a:defRPr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323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hyperlink" Target="https://cluster.netpeak.ua/" TargetMode="External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20217"/>
          <a:stretch/>
        </p:blipFill>
        <p:spPr>
          <a:xfrm>
            <a:off x="0" y="1039901"/>
            <a:ext cx="9143996" cy="4103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740575" y="1148350"/>
            <a:ext cx="82974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b="1" lang="ru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ренды в продвижении для </a:t>
            </a:r>
            <a:endParaRPr b="1" sz="280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интернет магазинов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40575" y="3629700"/>
            <a:ext cx="2895900" cy="607500"/>
          </a:xfrm>
          <a:prstGeom prst="roundRect">
            <a:avLst>
              <a:gd fmla="val 16667" name="adj"/>
            </a:avLst>
          </a:prstGeom>
          <a:solidFill>
            <a:srgbClr val="00B3E3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009075" y="3746725"/>
            <a:ext cx="23589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Александр Даценко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1109079" y="3616214"/>
            <a:ext cx="663300" cy="45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1109080" y="3531328"/>
            <a:ext cx="75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Докладчик</a:t>
            </a:r>
            <a:endParaRPr sz="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9252" y="4420975"/>
            <a:ext cx="510675" cy="4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idx="2" type="body"/>
          </p:nvPr>
        </p:nvSpPr>
        <p:spPr>
          <a:xfrm>
            <a:off x="747600" y="1207275"/>
            <a:ext cx="78813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Больше</a:t>
            </a:r>
            <a:r>
              <a:rPr b="1" lang="ru" sz="2400">
                <a:solidFill>
                  <a:srgbClr val="36474F"/>
                </a:solidFill>
              </a:rPr>
              <a:t> 40 %</a:t>
            </a:r>
            <a:r>
              <a:rPr b="1" lang="ru">
                <a:solidFill>
                  <a:srgbClr val="36474F"/>
                </a:solidFill>
              </a:rPr>
              <a:t> людей в возрасте до 35 лет в поисках информации, в первую очередь, идут на Youtube, а не в поисковик</a:t>
            </a:r>
            <a:endParaRPr b="1"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 sz="2400">
                <a:solidFill>
                  <a:srgbClr val="36474F"/>
                </a:solidFill>
              </a:rPr>
              <a:t>73%</a:t>
            </a:r>
            <a:r>
              <a:rPr b="1" lang="ru">
                <a:solidFill>
                  <a:srgbClr val="36474F"/>
                </a:solidFill>
              </a:rPr>
              <a:t> покупателей с большей вероятностью сделают покупку после просмотра видео</a:t>
            </a:r>
            <a:endParaRPr b="1"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 sz="2400">
                <a:solidFill>
                  <a:srgbClr val="36474F"/>
                </a:solidFill>
              </a:rPr>
              <a:t>96% </a:t>
            </a:r>
            <a:r>
              <a:rPr b="1" lang="ru">
                <a:solidFill>
                  <a:srgbClr val="36474F"/>
                </a:solidFill>
              </a:rPr>
              <a:t>покупателей утверждают, что видео помогло им принять окончательное решение</a:t>
            </a:r>
            <a:endParaRPr b="1"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6474F"/>
              </a:solidFill>
            </a:endParaRPr>
          </a:p>
        </p:txBody>
      </p:sp>
      <p:sp>
        <p:nvSpPr>
          <p:cNvPr id="205" name="Google Shape;205;p30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видеоконтент?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2" type="body"/>
          </p:nvPr>
        </p:nvSpPr>
        <p:spPr>
          <a:xfrm>
            <a:off x="910000" y="1545600"/>
            <a:ext cx="7477800" cy="25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помогает привлечь клиентов;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работает на имидж/бренд;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помогае</a:t>
            </a:r>
            <a:r>
              <a:rPr b="1" lang="ru">
                <a:solidFill>
                  <a:srgbClr val="36474F"/>
                </a:solidFill>
              </a:rPr>
              <a:t>т показать товар мак</a:t>
            </a:r>
            <a:r>
              <a:rPr b="1" lang="ru">
                <a:solidFill>
                  <a:srgbClr val="36474F"/>
                </a:solidFill>
              </a:rPr>
              <a:t>симально наглядно;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способствует поисковому продвижению;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поднимает магазин на уровень выше по сравнению с конкурентами;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работает как дополнительный канал коммуникации с клиентом;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дает долгосрочный эффект.</a:t>
            </a:r>
            <a:endParaRPr b="1">
              <a:solidFill>
                <a:srgbClr val="36474F"/>
              </a:solidFill>
            </a:endParaRPr>
          </a:p>
        </p:txBody>
      </p:sp>
      <p:sp>
        <p:nvSpPr>
          <p:cNvPr id="211" name="Google Shape;211;p31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которые решает видеоконтент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idx="2" type="body"/>
          </p:nvPr>
        </p:nvSpPr>
        <p:spPr>
          <a:xfrm>
            <a:off x="910000" y="1545600"/>
            <a:ext cx="7477800" cy="25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обзоры товаров;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инструкции по применению;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рекламные имиджевые ролики;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видео о процессе изготовления товара;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советы по выбору товара;</a:t>
            </a:r>
            <a:endParaRPr b="1">
              <a:solidFill>
                <a:srgbClr val="3647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сравнения разных товаров;</a:t>
            </a:r>
            <a:endParaRPr b="1">
              <a:solidFill>
                <a:srgbClr val="36474F"/>
              </a:solidFill>
            </a:endParaRPr>
          </a:p>
        </p:txBody>
      </p:sp>
      <p:sp>
        <p:nvSpPr>
          <p:cNvPr id="217" name="Google Shape;217;p32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показывать в видео?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3.Индивидуальный подход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idx="2" type="body"/>
          </p:nvPr>
        </p:nvSpPr>
        <p:spPr>
          <a:xfrm>
            <a:off x="654175" y="963525"/>
            <a:ext cx="7477800" cy="9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76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333333"/>
                </a:solidFill>
              </a:rPr>
              <a:t>Чем более точно мы угадаем потребности клиента и сделаем на их основе подходящее предложение, тем быстрее он купит.</a:t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228" name="Google Shape;228;p34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дает индивидуальный подход?</a:t>
            </a: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275" y="1814250"/>
            <a:ext cx="4121600" cy="31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idx="2" type="body"/>
          </p:nvPr>
        </p:nvSpPr>
        <p:spPr>
          <a:xfrm>
            <a:off x="934500" y="892300"/>
            <a:ext cx="74778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76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Анализировать все имеющиеся данные: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изучать историю покупок;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проводить опросы;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изучать демографические показатели.</a:t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7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</a:rPr>
              <a:t>2.   Предоставить клиенту возможность самостоятельного выбора: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lnSpc>
                <a:spcPct val="176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конструктор товара (например, собрать букет);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помощь индивидуального менеджера (</a:t>
            </a: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например, подбор одежды для создания единого стиля</a:t>
            </a:r>
            <a:r>
              <a:rPr b="1" lang="ru">
                <a:solidFill>
                  <a:srgbClr val="333333"/>
                </a:solidFill>
              </a:rPr>
              <a:t>);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виртуальная реальность (примерка одежды или аксессуаров).</a:t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235" name="Google Shape;235;p35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выяснить потребности?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idx="2" type="body"/>
          </p:nvPr>
        </p:nvSpPr>
        <p:spPr>
          <a:xfrm>
            <a:off x="934200" y="1194625"/>
            <a:ext cx="7477800" cy="28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добавьте блок “с этим товаром покупают”; 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делайте персональные рекомендации на основании ранее просмотренных или купленных товаров;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разделите базу e-mail рассылки на несколько групп(по полу, возрасту, количеству покупок и т.д);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экспериментируйте с содержанием писем и группами;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для разных рекламных кампаний создайте разные лендинги;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отправляйте клиентам напоминание когда купленный ранее товар должен закончится( заменить фильтр для воды, заказать корм животному, заменить контактные линзы и т.д.).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41" name="Google Shape;241;p36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интернет магазину?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Мотивируйте клиентов создавать контент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idx="2" type="body"/>
          </p:nvPr>
        </p:nvSpPr>
        <p:spPr>
          <a:xfrm>
            <a:off x="709450" y="1716000"/>
            <a:ext cx="7881300" cy="22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Рост конкуренции среди рекламодателей.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Рост стоимости привлечения клиента.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“Приедание” прямой рекламы пользователям.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Покупатели доверяют отзывам и положительному опыту других покупателей. </a:t>
            </a:r>
            <a:endParaRPr b="1">
              <a:solidFill>
                <a:srgbClr val="333333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B3E3"/>
              </a:solidFill>
            </a:endParaRPr>
          </a:p>
        </p:txBody>
      </p:sp>
      <p:sp>
        <p:nvSpPr>
          <p:cNvPr id="252" name="Google Shape;252;p38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это делать?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idx="2" type="body"/>
          </p:nvPr>
        </p:nvSpPr>
        <p:spPr>
          <a:xfrm>
            <a:off x="747600" y="1207275"/>
            <a:ext cx="78813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отправлять письмо с просьбой оставить отзыв после доставки товара;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устройте конкурс в котором нужно снять фото или видео с упоминанием вашего бренда (обязательно мотивируйте хорошим призом);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предлагайте клиентам вознаграждение за видео с распаковкой товара;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добавляйте к покупкам небольшие презенты;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приглашайте клиентов тестировать товар, снимайте об этом видео и размещайте у себя;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обязательно благодарите клиентов за положительные отзывы.</a:t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258" name="Google Shape;258;p39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Решения для интернет магазина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 Netpeak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382313" y="3331452"/>
            <a:ext cx="2184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Работаем на рынке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интернет-маркетинга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с </a:t>
            </a:r>
            <a:r>
              <a:rPr b="1" lang="ru" sz="13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2006</a:t>
            </a: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 года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510556" y="3331452"/>
            <a:ext cx="2184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2000+</a:t>
            </a:r>
            <a:endParaRPr b="1" sz="1300">
              <a:solidFill>
                <a:srgbClr val="00B3E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успешных проектов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571999" y="3331452"/>
            <a:ext cx="2184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200+</a:t>
            </a:r>
            <a:endParaRPr b="1" sz="1300">
              <a:solidFill>
                <a:srgbClr val="00B3E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сертифицированных специалистов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6654777" y="3331452"/>
            <a:ext cx="2184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 офисов в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ru" sz="13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 странах мира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58" y="1252296"/>
            <a:ext cx="8774577" cy="182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</a:t>
            </a:r>
            <a:r>
              <a:rPr lang="ru"/>
              <a:t>. Регулярно устраивайте распродажи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idx="2" type="body"/>
          </p:nvPr>
        </p:nvSpPr>
        <p:spPr>
          <a:xfrm>
            <a:off x="5331450" y="2199825"/>
            <a:ext cx="2890200" cy="19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день шахтера;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день учителя;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день земли;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день защиты животных;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день программиста;</a:t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269" name="Google Shape;269;p41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Инфоповоды для распродаж</a:t>
            </a:r>
            <a:r>
              <a:rPr lang="ru"/>
              <a:t> </a:t>
            </a:r>
            <a:endParaRPr/>
          </a:p>
        </p:txBody>
      </p:sp>
      <p:sp>
        <p:nvSpPr>
          <p:cNvPr id="270" name="Google Shape;270;p41"/>
          <p:cNvSpPr txBox="1"/>
          <p:nvPr>
            <p:ph idx="2" type="body"/>
          </p:nvPr>
        </p:nvSpPr>
        <p:spPr>
          <a:xfrm>
            <a:off x="1073225" y="2279100"/>
            <a:ext cx="2890200" cy="19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Черная пятница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Кибер понедельник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Хелловин 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Новый год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Рождество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8 марта 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День Валентина</a:t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271" name="Google Shape;271;p41"/>
          <p:cNvSpPr txBox="1"/>
          <p:nvPr>
            <p:ph idx="2" type="body"/>
          </p:nvPr>
        </p:nvSpPr>
        <p:spPr>
          <a:xfrm>
            <a:off x="1073225" y="1514625"/>
            <a:ext cx="2418000" cy="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B3E3"/>
                </a:solidFill>
              </a:rPr>
              <a:t>Очевидные</a:t>
            </a:r>
            <a:endParaRPr b="1" sz="1800">
              <a:solidFill>
                <a:srgbClr val="00B3E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6474F"/>
              </a:solidFill>
            </a:endParaRPr>
          </a:p>
        </p:txBody>
      </p:sp>
      <p:sp>
        <p:nvSpPr>
          <p:cNvPr id="272" name="Google Shape;272;p41"/>
          <p:cNvSpPr txBox="1"/>
          <p:nvPr>
            <p:ph idx="2" type="body"/>
          </p:nvPr>
        </p:nvSpPr>
        <p:spPr>
          <a:xfrm>
            <a:off x="5331450" y="1514625"/>
            <a:ext cx="3369900" cy="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B3E3"/>
                </a:solidFill>
              </a:rPr>
              <a:t>Не совсем очевидные</a:t>
            </a:r>
            <a:endParaRPr b="1" sz="1800">
              <a:solidFill>
                <a:srgbClr val="00B3E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47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6474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idx="2" type="body"/>
          </p:nvPr>
        </p:nvSpPr>
        <p:spPr>
          <a:xfrm>
            <a:off x="747600" y="1207275"/>
            <a:ext cx="78813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оформить сайт в соответствии с поводом;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создайте отдельную страницу под акцию и распишите на ней условия;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заранее запаситесь товарами;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подготовьте упаковку в соответствии с поводом;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заранее договоритесь со службой доставки;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подготовьте рекламные материалы для соц. сетей и кампании Adwords;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сделайте e-mail рассылку.</a:t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278" name="Google Shape;278;p42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готовится к распродажам?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</a:t>
            </a:r>
            <a:r>
              <a:rPr lang="ru"/>
              <a:t>. Используйте чат-боты и мессенджеры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>
            <p:ph idx="2" type="body"/>
          </p:nvPr>
        </p:nvSpPr>
        <p:spPr>
          <a:xfrm>
            <a:off x="747600" y="1207275"/>
            <a:ext cx="78813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в маркетинге (решит проблему низкого охвата)</a:t>
            </a:r>
            <a:endParaRPr b="1">
              <a:solidFill>
                <a:srgbClr val="333333"/>
              </a:solidFill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в продажах (ответ</a:t>
            </a:r>
            <a:r>
              <a:rPr b="1" lang="ru">
                <a:solidFill>
                  <a:srgbClr val="333333"/>
                </a:solidFill>
              </a:rPr>
              <a:t>ы</a:t>
            </a:r>
            <a:r>
              <a:rPr b="1" lang="ru">
                <a:solidFill>
                  <a:srgbClr val="333333"/>
                </a:solidFill>
              </a:rPr>
              <a:t> на вопросы клиентов, сле</a:t>
            </a:r>
            <a:r>
              <a:rPr b="1" lang="ru">
                <a:solidFill>
                  <a:srgbClr val="333333"/>
                </a:solidFill>
              </a:rPr>
              <a:t>жение</a:t>
            </a:r>
            <a:r>
              <a:rPr b="1" lang="ru">
                <a:solidFill>
                  <a:srgbClr val="333333"/>
                </a:solidFill>
              </a:rPr>
              <a:t> за ценой товара, рекомендации по популярным товарам, сравнение характеристик и т.д)</a:t>
            </a:r>
            <a:endParaRPr b="1">
              <a:solidFill>
                <a:srgbClr val="333333"/>
              </a:solidFill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в поддержке клиентов (ответы на повторяющиеся вопросы в чате)</a:t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289" name="Google Shape;289;p44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Где нам поможет чат-бот?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idx="2" type="body"/>
          </p:nvPr>
        </p:nvSpPr>
        <p:spPr>
          <a:xfrm>
            <a:off x="747600" y="1207275"/>
            <a:ext cx="78813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Высокий уровень вовлеченности (клиенты моментально получают информацию)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Низкая стоимость и высокая функциональность (один раз оплатив создание чат бота, нет необходимости в дальнейшем платить за отправку сообщений, доступны для отправки кнопки и картинки)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Интерактивность (живое общение с аудиторией и возможность выбора)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b="1" lang="ru">
                <a:solidFill>
                  <a:srgbClr val="333333"/>
                </a:solidFill>
              </a:rPr>
              <a:t>Персонализация (более личное общение, возможность подключить к общению конкретного специалиста из тех. поддержки)</a:t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295" name="Google Shape;295;p45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Ценность использования чат-ботов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7. Маркетплейсы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idx="2" type="body"/>
          </p:nvPr>
        </p:nvSpPr>
        <p:spPr>
          <a:xfrm>
            <a:off x="747600" y="1207275"/>
            <a:ext cx="7881300" cy="3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</a:rPr>
              <a:t>Без возможности управлять трафиком (</a:t>
            </a: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Lamoda</a:t>
            </a:r>
            <a:r>
              <a:rPr b="1" lang="ru">
                <a:solidFill>
                  <a:srgbClr val="333333"/>
                </a:solidFill>
              </a:rPr>
              <a:t>, </a:t>
            </a: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Leboutique, Rozetka)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Чем интересны?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огромный поток трафика;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минимальные риски (нет необходимости тратится на продвижение, только на создание контента).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Что нужно учитывать?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маржа (должно быть интересно маркетплейсу, вам и покупателю);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иметь минимальное количество разновидностей товара;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иметь объем товара на определенную сумму на складе.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306" name="Google Shape;306;p47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Неуправляемые маркетплейсы</a:t>
            </a:r>
            <a:r>
              <a:rPr lang="ru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idx="2" type="body"/>
          </p:nvPr>
        </p:nvSpPr>
        <p:spPr>
          <a:xfrm>
            <a:off x="774250" y="940775"/>
            <a:ext cx="7881300" cy="40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</a:rPr>
              <a:t>С возможностью</a:t>
            </a:r>
            <a:r>
              <a:rPr b="1" lang="ru">
                <a:solidFill>
                  <a:srgbClr val="333333"/>
                </a:solidFill>
              </a:rPr>
              <a:t> управлять трафиком (</a:t>
            </a: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Prom.ua, OLX, Bigl.ua</a:t>
            </a: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)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Чем интересны?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огромный объем трафика;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присутствие в ТОП google по большинству коммерческих запросов;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отсутствие процента с продаж;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наличие рекламных инструментов для выделения товара.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Что нужно учитывать?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бюджет на продвижение ограничен спросом, и понять объем этого спроса можно только попробовав;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продвижение происходит по аукционной модели, поэтому стоимость контакта может меняться при повышении или снижении активности в категориях;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-"/>
            </a:pPr>
            <a:r>
              <a:rPr b="1" lang="ru" sz="1300">
                <a:solidFill>
                  <a:srgbClr val="333333"/>
                </a:solidFill>
                <a:highlight>
                  <a:srgbClr val="FFFFFF"/>
                </a:highlight>
              </a:rPr>
              <a:t>необходимо отдельно прорабатывать контент и делать его SEO оптимизацию.</a:t>
            </a:r>
            <a:endParaRPr b="1"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312" name="Google Shape;312;p48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Управляемые</a:t>
            </a:r>
            <a:r>
              <a:rPr lang="ru"/>
              <a:t> маркетплейсы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idx="2" type="body"/>
          </p:nvPr>
        </p:nvSpPr>
        <p:spPr>
          <a:xfrm>
            <a:off x="787575" y="1167300"/>
            <a:ext cx="78813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желание контактировать с миллионами онлайн-покупателей;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иметь достаточно товара для удовлетворения спроса этих покупателей;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готовность играть в долгую;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готовность к разработке уникального контента для маркетплейсов;</a:t>
            </a:r>
            <a:endParaRPr b="1">
              <a:solidFill>
                <a:srgbClr val="33333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</a:rPr>
              <a:t>готовность быть гибким и постоянно экспериментировать.</a:t>
            </a:r>
            <a:endParaRPr b="1" sz="13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318" name="Google Shape;318;p49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каких случаях стоит начинать работу</a:t>
            </a:r>
            <a:r>
              <a:rPr lang="ru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Наши разработки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550" y="3009390"/>
            <a:ext cx="781450" cy="12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0325" y="1513075"/>
            <a:ext cx="2447899" cy="73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9175" y="1609888"/>
            <a:ext cx="2546749" cy="5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9175" y="3433453"/>
            <a:ext cx="2546757" cy="40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/>
        </p:nvSpPr>
        <p:spPr>
          <a:xfrm>
            <a:off x="449452" y="1893652"/>
            <a:ext cx="3665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Александр Даценко</a:t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449452" y="2144996"/>
            <a:ext cx="3665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Project Manager at Netpeak Agency</a:t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5251417" y="1171402"/>
            <a:ext cx="321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3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(063) 237 26 26</a:t>
            </a:r>
            <a:endParaRPr sz="93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50"/>
          <p:cNvSpPr txBox="1"/>
          <p:nvPr/>
        </p:nvSpPr>
        <p:spPr>
          <a:xfrm>
            <a:off x="5251417" y="1534137"/>
            <a:ext cx="321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3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a.datsenko@netpeak.net</a:t>
            </a:r>
            <a:endParaRPr sz="93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50"/>
          <p:cNvSpPr txBox="1"/>
          <p:nvPr/>
        </p:nvSpPr>
        <p:spPr>
          <a:xfrm>
            <a:off x="5251417" y="1893651"/>
            <a:ext cx="321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3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alexspeaker.netpeak</a:t>
            </a:r>
            <a:endParaRPr sz="93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50"/>
          <p:cNvSpPr txBox="1"/>
          <p:nvPr/>
        </p:nvSpPr>
        <p:spPr>
          <a:xfrm>
            <a:off x="4919401" y="356375"/>
            <a:ext cx="3129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5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Буду рад ответить на все ваши вопросы</a:t>
            </a:r>
            <a:endParaRPr b="1" sz="115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775" y="276121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4224750" y="1824575"/>
            <a:ext cx="37695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7267C"/>
              </a:buClr>
              <a:buSzPts val="1400"/>
              <a:buFont typeface="Verdana"/>
              <a:buChar char="●"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Закрытые бизнес-встречи и круглые столы с экспертами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3000"/>
              </a:lnSpc>
              <a:spcBef>
                <a:spcPts val="2000"/>
              </a:spcBef>
              <a:spcAft>
                <a:spcPts val="2000"/>
              </a:spcAft>
              <a:buClr>
                <a:srgbClr val="57267C"/>
              </a:buClr>
              <a:buSzPts val="1400"/>
              <a:buFont typeface="Verdana"/>
              <a:buChar char="●"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Менторская программа для прокачки бизнеса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75" y="569887"/>
            <a:ext cx="3558451" cy="770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4"/>
          <p:cNvGrpSpPr/>
          <p:nvPr/>
        </p:nvGrpSpPr>
        <p:grpSpPr>
          <a:xfrm>
            <a:off x="4356163" y="605700"/>
            <a:ext cx="4787825" cy="699000"/>
            <a:chOff x="4356075" y="492800"/>
            <a:chExt cx="4787825" cy="699000"/>
          </a:xfrm>
        </p:grpSpPr>
        <p:sp>
          <p:nvSpPr>
            <p:cNvPr id="158" name="Google Shape;158;p24"/>
            <p:cNvSpPr/>
            <p:nvPr/>
          </p:nvSpPr>
          <p:spPr>
            <a:xfrm>
              <a:off x="4432700" y="492800"/>
              <a:ext cx="4711200" cy="699000"/>
            </a:xfrm>
            <a:prstGeom prst="rect">
              <a:avLst/>
            </a:prstGeom>
            <a:solidFill>
              <a:srgbClr val="5726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 rot="2700000">
              <a:off x="4390783" y="758513"/>
              <a:ext cx="167584" cy="167584"/>
            </a:xfrm>
            <a:prstGeom prst="rect">
              <a:avLst/>
            </a:prstGeom>
            <a:solidFill>
              <a:srgbClr val="5726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24"/>
          <p:cNvSpPr txBox="1"/>
          <p:nvPr/>
        </p:nvSpPr>
        <p:spPr>
          <a:xfrm>
            <a:off x="4599475" y="793963"/>
            <a:ext cx="43491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Бесплатная образовательная платформа</a:t>
            </a:r>
            <a:endParaRPr b="1" sz="13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развития малого и среднего бизнеса</a:t>
            </a:r>
            <a:endParaRPr sz="13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69925" y="1824575"/>
            <a:ext cx="37695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7267C"/>
              </a:buClr>
              <a:buSzPts val="1400"/>
              <a:buFont typeface="Verdana"/>
              <a:buChar char="●"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Постоянная поддержка и консультирование по ведению кампаний в Google Ads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Clr>
                <a:srgbClr val="57267C"/>
              </a:buClr>
              <a:buSzPts val="1400"/>
              <a:buFont typeface="Verdana"/>
              <a:buChar char="●"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Сертификаты на 2 000 грн на продвижение в Google Ads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3000"/>
              </a:lnSpc>
              <a:spcBef>
                <a:spcPts val="2000"/>
              </a:spcBef>
              <a:spcAft>
                <a:spcPts val="2000"/>
              </a:spcAft>
              <a:buClr>
                <a:srgbClr val="57267C"/>
              </a:buClr>
              <a:buSzPts val="1400"/>
              <a:buFont typeface="Verdana"/>
              <a:buChar char="●"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Специальные предложения от наших партнеров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4774325" y="3643775"/>
            <a:ext cx="2252100" cy="477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  <a:effectLst>
            <a:outerShdw blurRad="457200" rotWithShape="0" algn="bl" dir="5700000" dist="95250">
              <a:srgbClr val="57267C">
                <a:alpha val="4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cluster.netpeak.ua</a:t>
            </a:r>
            <a:endParaRPr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900" y="4010700"/>
            <a:ext cx="267536" cy="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20217"/>
          <a:stretch/>
        </p:blipFill>
        <p:spPr>
          <a:xfrm>
            <a:off x="0" y="1039901"/>
            <a:ext cx="9143996" cy="4103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740575" y="1148350"/>
            <a:ext cx="82974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00B3E3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b="1" lang="ru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ренды</a:t>
            </a:r>
            <a:r>
              <a:rPr b="1" lang="ru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 в продвижении для </a:t>
            </a:r>
            <a:endParaRPr b="1" sz="280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36474F"/>
                </a:solidFill>
                <a:latin typeface="Verdana"/>
                <a:ea typeface="Verdana"/>
                <a:cs typeface="Verdana"/>
                <a:sym typeface="Verdana"/>
              </a:rPr>
              <a:t>интернет магазинов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47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740575" y="3629700"/>
            <a:ext cx="2895900" cy="607500"/>
          </a:xfrm>
          <a:prstGeom prst="roundRect">
            <a:avLst>
              <a:gd fmla="val 16667" name="adj"/>
            </a:avLst>
          </a:prstGeom>
          <a:solidFill>
            <a:srgbClr val="00B3E3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009075" y="3746725"/>
            <a:ext cx="23589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Александр Даценко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1109079" y="3616214"/>
            <a:ext cx="663300" cy="456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1109080" y="3531328"/>
            <a:ext cx="75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Докладчик</a:t>
            </a:r>
            <a:endParaRPr sz="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9252" y="4420975"/>
            <a:ext cx="510675" cy="4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1.Используйте микромоменты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idx="2" type="body"/>
          </p:nvPr>
        </p:nvSpPr>
        <p:spPr>
          <a:xfrm>
            <a:off x="720100" y="1828775"/>
            <a:ext cx="29139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2400"/>
              <a:buAutoNum type="arabicPeriod"/>
            </a:pPr>
            <a:r>
              <a:rPr b="1" lang="ru" sz="2400">
                <a:solidFill>
                  <a:srgbClr val="36474F"/>
                </a:solidFill>
              </a:rPr>
              <a:t>Хочу узнать</a:t>
            </a:r>
            <a:endParaRPr b="1" sz="2400">
              <a:solidFill>
                <a:srgbClr val="36474F"/>
              </a:solidFill>
            </a:endParaRPr>
          </a:p>
        </p:txBody>
      </p:sp>
      <p:sp>
        <p:nvSpPr>
          <p:cNvPr id="185" name="Google Shape;185;p27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Типы запросов\намерений пользователей</a:t>
            </a:r>
            <a:endParaRPr/>
          </a:p>
        </p:txBody>
      </p:sp>
      <p:sp>
        <p:nvSpPr>
          <p:cNvPr id="186" name="Google Shape;186;p27"/>
          <p:cNvSpPr txBox="1"/>
          <p:nvPr>
            <p:ph idx="2" type="body"/>
          </p:nvPr>
        </p:nvSpPr>
        <p:spPr>
          <a:xfrm>
            <a:off x="720100" y="3089088"/>
            <a:ext cx="27123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solidFill>
                  <a:srgbClr val="36474F"/>
                </a:solidFill>
              </a:rPr>
              <a:t>3. Хочу пойти</a:t>
            </a:r>
            <a:endParaRPr b="1" sz="2400">
              <a:solidFill>
                <a:srgbClr val="36474F"/>
              </a:solidFill>
            </a:endParaRPr>
          </a:p>
        </p:txBody>
      </p:sp>
      <p:sp>
        <p:nvSpPr>
          <p:cNvPr id="187" name="Google Shape;187;p27"/>
          <p:cNvSpPr txBox="1"/>
          <p:nvPr>
            <p:ph idx="2" type="body"/>
          </p:nvPr>
        </p:nvSpPr>
        <p:spPr>
          <a:xfrm>
            <a:off x="4914825" y="1828775"/>
            <a:ext cx="30663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solidFill>
                  <a:srgbClr val="36474F"/>
                </a:solidFill>
              </a:rPr>
              <a:t>2. Хочу сделать</a:t>
            </a:r>
            <a:endParaRPr b="1" sz="2400">
              <a:solidFill>
                <a:srgbClr val="36474F"/>
              </a:solidFill>
            </a:endParaRPr>
          </a:p>
        </p:txBody>
      </p:sp>
      <p:sp>
        <p:nvSpPr>
          <p:cNvPr id="188" name="Google Shape;188;p27"/>
          <p:cNvSpPr txBox="1"/>
          <p:nvPr>
            <p:ph idx="2" type="body"/>
          </p:nvPr>
        </p:nvSpPr>
        <p:spPr>
          <a:xfrm>
            <a:off x="4991025" y="3039300"/>
            <a:ext cx="2913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solidFill>
                  <a:srgbClr val="36474F"/>
                </a:solidFill>
              </a:rPr>
              <a:t>4. Хочу купить</a:t>
            </a:r>
            <a:endParaRPr b="1" sz="2400">
              <a:solidFill>
                <a:srgbClr val="36474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idx="2" type="body"/>
          </p:nvPr>
        </p:nvSpPr>
        <p:spPr>
          <a:xfrm>
            <a:off x="934200" y="1194625"/>
            <a:ext cx="7477800" cy="3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6474F"/>
              </a:buClr>
              <a:buSzPts val="1400"/>
              <a:buChar char="-"/>
            </a:pPr>
            <a:r>
              <a:rPr b="1" lang="ru">
                <a:solidFill>
                  <a:srgbClr val="36474F"/>
                </a:solidFill>
              </a:rPr>
              <a:t>поисковые подсказки </a:t>
            </a: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«как сделать», «с чем носить», «как выбрать», «чем полезны» и так далее;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заведите блог или рубрику вопросов\ответов + минимально оптимизируйте контент;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зарегистрируйтесь в Google Мой бизнес;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добавьте инструкции по использованию товара, лучше всего видеоинструкции;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дайте больше способов связи (телефон, почта, онлайн-чат, мессенджер, обратный звонок);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-"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максимально упростите процесс заказа на сайте;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>
                <a:solidFill>
                  <a:srgbClr val="333333"/>
                </a:solidFill>
                <a:highlight>
                  <a:srgbClr val="FFFFFF"/>
                </a:highlight>
              </a:rPr>
              <a:t>и не забываем, — все должно быть адаптировано под мобильные устройства. 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94" name="Google Shape;194;p28"/>
          <p:cNvSpPr txBox="1"/>
          <p:nvPr>
            <p:ph idx="3" type="subTitle"/>
          </p:nvPr>
        </p:nvSpPr>
        <p:spPr>
          <a:xfrm>
            <a:off x="399750" y="-42725"/>
            <a:ext cx="8386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интернет магазину?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490250" y="450150"/>
            <a:ext cx="8097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Делайте видеоконтент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