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5" r:id="rId5"/>
    <p:sldId id="258" r:id="rId6"/>
    <p:sldId id="259" r:id="rId7"/>
    <p:sldId id="261" r:id="rId8"/>
    <p:sldId id="262" r:id="rId9"/>
    <p:sldId id="260" r:id="rId10"/>
    <p:sldId id="263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8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94AA9-C568-42A4-AE3B-2CC28FB9EB57}" type="datetimeFigureOut">
              <a:rPr lang="ru-RU" smtClean="0"/>
              <a:t>11.10.2018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44288-6F6F-40C8-B304-152E2A54BF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5303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94AA9-C568-42A4-AE3B-2CC28FB9EB57}" type="datetimeFigureOut">
              <a:rPr lang="ru-RU" smtClean="0"/>
              <a:t>11.10.2018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44288-6F6F-40C8-B304-152E2A54BF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5765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94AA9-C568-42A4-AE3B-2CC28FB9EB57}" type="datetimeFigureOut">
              <a:rPr lang="ru-RU" smtClean="0"/>
              <a:t>11.10.2018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44288-6F6F-40C8-B304-152E2A54BF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3732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94AA9-C568-42A4-AE3B-2CC28FB9EB57}" type="datetimeFigureOut">
              <a:rPr lang="ru-RU" smtClean="0"/>
              <a:t>11.10.2018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44288-6F6F-40C8-B304-152E2A54BF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5457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94AA9-C568-42A4-AE3B-2CC28FB9EB57}" type="datetimeFigureOut">
              <a:rPr lang="ru-RU" smtClean="0"/>
              <a:t>11.10.2018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44288-6F6F-40C8-B304-152E2A54BF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1084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94AA9-C568-42A4-AE3B-2CC28FB9EB57}" type="datetimeFigureOut">
              <a:rPr lang="ru-RU" smtClean="0"/>
              <a:t>11.10.2018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44288-6F6F-40C8-B304-152E2A54BF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3815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94AA9-C568-42A4-AE3B-2CC28FB9EB57}" type="datetimeFigureOut">
              <a:rPr lang="ru-RU" smtClean="0"/>
              <a:t>11.10.2018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44288-6F6F-40C8-B304-152E2A54BF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3431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94AA9-C568-42A4-AE3B-2CC28FB9EB57}" type="datetimeFigureOut">
              <a:rPr lang="ru-RU" smtClean="0"/>
              <a:t>11.10.2018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44288-6F6F-40C8-B304-152E2A54BF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8249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94AA9-C568-42A4-AE3B-2CC28FB9EB57}" type="datetimeFigureOut">
              <a:rPr lang="ru-RU" smtClean="0"/>
              <a:t>11.10.2018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44288-6F6F-40C8-B304-152E2A54BF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1430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94AA9-C568-42A4-AE3B-2CC28FB9EB57}" type="datetimeFigureOut">
              <a:rPr lang="ru-RU" smtClean="0"/>
              <a:t>11.10.2018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44288-6F6F-40C8-B304-152E2A54BF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827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94AA9-C568-42A4-AE3B-2CC28FB9EB57}" type="datetimeFigureOut">
              <a:rPr lang="ru-RU" smtClean="0"/>
              <a:t>11.10.2018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44288-6F6F-40C8-B304-152E2A54BF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2594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794AA9-C568-42A4-AE3B-2CC28FB9EB57}" type="datetimeFigureOut">
              <a:rPr lang="ru-RU" smtClean="0"/>
              <a:t>11.10.2018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844288-6F6F-40C8-B304-152E2A54BF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8416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mailto:malisia1980@gmail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white"/>
        <p:txBody>
          <a:bodyPr/>
          <a:lstStyle/>
          <a:p>
            <a:r>
              <a:rPr lang="ru-RU" dirty="0" smtClean="0"/>
              <a:t>Бизнес процессы как движущая сила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white"/>
        <p:txBody>
          <a:bodyPr/>
          <a:lstStyle/>
          <a:p>
            <a:r>
              <a:rPr lang="en-US" dirty="0" smtClean="0"/>
              <a:t>Ivakhnenko Alexander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7821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 dirty="0" smtClean="0"/>
              <a:t>ROI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white"/>
        <p:txBody>
          <a:bodyPr/>
          <a:lstStyle/>
          <a:p>
            <a:r>
              <a:rPr lang="ru-RU" dirty="0" smtClean="0"/>
              <a:t>ROI (</a:t>
            </a:r>
            <a:r>
              <a:rPr lang="ru-RU" dirty="0" err="1" smtClean="0"/>
              <a:t>return</a:t>
            </a:r>
            <a:r>
              <a:rPr lang="ru-RU" dirty="0" smtClean="0"/>
              <a:t> </a:t>
            </a:r>
            <a:r>
              <a:rPr lang="ru-RU" dirty="0" err="1" smtClean="0"/>
              <a:t>on</a:t>
            </a:r>
            <a:r>
              <a:rPr lang="ru-RU" dirty="0" smtClean="0"/>
              <a:t> </a:t>
            </a:r>
            <a:r>
              <a:rPr lang="ru-RU" dirty="0" err="1" smtClean="0"/>
              <a:t>investment</a:t>
            </a:r>
            <a:r>
              <a:rPr lang="ru-RU" dirty="0" smtClean="0"/>
              <a:t>) — это коэффициент возврата инвестиций. </a:t>
            </a:r>
            <a:endParaRPr lang="en-US" dirty="0" smtClean="0"/>
          </a:p>
          <a:p>
            <a:r>
              <a:rPr lang="ru-RU" dirty="0" smtClean="0"/>
              <a:t>Он отражает рентабельность ваших вложений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575" y="3475872"/>
            <a:ext cx="11838850" cy="1908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98627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ru-RU" dirty="0" smtClean="0"/>
              <a:t>Бизнес процессы в отделе продаж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white"/>
        <p:txBody>
          <a:bodyPr/>
          <a:lstStyle/>
          <a:p>
            <a:r>
              <a:rPr lang="ru-RU" dirty="0" smtClean="0"/>
              <a:t>Привлечение</a:t>
            </a:r>
          </a:p>
          <a:p>
            <a:r>
              <a:rPr lang="ru-RU" dirty="0" err="1" smtClean="0"/>
              <a:t>Лидогенерация</a:t>
            </a:r>
            <a:endParaRPr lang="ru-RU" dirty="0" smtClean="0"/>
          </a:p>
          <a:p>
            <a:r>
              <a:rPr lang="ru-RU" dirty="0" smtClean="0"/>
              <a:t>Квалификация</a:t>
            </a:r>
          </a:p>
          <a:p>
            <a:r>
              <a:rPr lang="ru-RU" dirty="0" smtClean="0"/>
              <a:t>Удержание</a:t>
            </a:r>
          </a:p>
          <a:p>
            <a:r>
              <a:rPr lang="ru-RU" dirty="0" smtClean="0"/>
              <a:t>Закрытие сделки</a:t>
            </a:r>
          </a:p>
          <a:p>
            <a:r>
              <a:rPr lang="ru-RU" dirty="0" smtClean="0"/>
              <a:t>Удержание</a:t>
            </a:r>
          </a:p>
          <a:p>
            <a:r>
              <a:rPr lang="ru-RU" dirty="0" smtClean="0"/>
              <a:t>Повторная продажа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02345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ru-RU" dirty="0" smtClean="0"/>
              <a:t>Привлечение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white"/>
        <p:txBody>
          <a:bodyPr/>
          <a:lstStyle/>
          <a:p>
            <a:r>
              <a:rPr lang="ru-RU" dirty="0" smtClean="0"/>
              <a:t>Фиксация существующих процессов отдела продаж</a:t>
            </a:r>
          </a:p>
          <a:p>
            <a:r>
              <a:rPr lang="ru-RU" dirty="0" smtClean="0"/>
              <a:t>Анализ эффективности полученных данных</a:t>
            </a:r>
          </a:p>
          <a:p>
            <a:r>
              <a:rPr lang="ru-RU" dirty="0" smtClean="0"/>
              <a:t>Маркетинг</a:t>
            </a:r>
            <a:r>
              <a:rPr lang="en-US" dirty="0" smtClean="0"/>
              <a:t> vs</a:t>
            </a:r>
            <a:r>
              <a:rPr lang="ru-RU" dirty="0" smtClean="0"/>
              <a:t> продажи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31269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ru-RU" dirty="0" err="1" smtClean="0"/>
              <a:t>Лидогенерация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white"/>
        <p:txBody>
          <a:bodyPr/>
          <a:lstStyle/>
          <a:p>
            <a:r>
              <a:rPr lang="ru-RU" dirty="0" smtClean="0"/>
              <a:t>Лид (</a:t>
            </a:r>
            <a:r>
              <a:rPr lang="ru-RU" dirty="0" err="1" smtClean="0"/>
              <a:t>lead</a:t>
            </a:r>
            <a:r>
              <a:rPr lang="ru-RU" dirty="0" smtClean="0"/>
              <a:t>, целевой </a:t>
            </a:r>
            <a:r>
              <a:rPr lang="ru-RU" dirty="0" err="1" smtClean="0"/>
              <a:t>лид</a:t>
            </a:r>
            <a:r>
              <a:rPr lang="ru-RU" dirty="0" smtClean="0"/>
              <a:t>) — потенциальный клиент, тем или иным образом отреагировавший на маркетинговую коммуникацию</a:t>
            </a:r>
          </a:p>
          <a:p>
            <a:r>
              <a:rPr lang="ru-RU" dirty="0" smtClean="0"/>
              <a:t>Термином </a:t>
            </a:r>
            <a:r>
              <a:rPr lang="ru-RU" dirty="0" err="1" smtClean="0"/>
              <a:t>лид</a:t>
            </a:r>
            <a:r>
              <a:rPr lang="ru-RU" dirty="0" smtClean="0"/>
              <a:t> стало принято обозначать потенциального покупателя, контакт с ним, полученный для последующей менеджерской работы с клиентом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20114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ru-RU" dirty="0" smtClean="0"/>
              <a:t>Квалификация </a:t>
            </a:r>
            <a:r>
              <a:rPr lang="ru-RU" dirty="0" err="1" smtClean="0"/>
              <a:t>лида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white"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Теплота </a:t>
            </a:r>
            <a:r>
              <a:rPr lang="ru-RU" dirty="0" err="1" smtClean="0">
                <a:solidFill>
                  <a:schemeClr val="bg1"/>
                </a:solidFill>
              </a:rPr>
              <a:t>лида</a:t>
            </a:r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Соответствие </a:t>
            </a:r>
            <a:r>
              <a:rPr lang="ru-RU" dirty="0" err="1" smtClean="0">
                <a:solidFill>
                  <a:schemeClr val="bg1"/>
                </a:solidFill>
              </a:rPr>
              <a:t>лида</a:t>
            </a:r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Конвертируемость </a:t>
            </a:r>
            <a:r>
              <a:rPr lang="ru-RU" dirty="0" err="1" smtClean="0">
                <a:solidFill>
                  <a:schemeClr val="bg1"/>
                </a:solidFill>
              </a:rPr>
              <a:t>лида</a:t>
            </a:r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err="1" smtClean="0">
                <a:solidFill>
                  <a:schemeClr val="bg1"/>
                </a:solidFill>
              </a:rPr>
              <a:t>Реферальность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лида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79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ru-RU" dirty="0" smtClean="0"/>
              <a:t>Удержание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white"/>
        <p:txBody>
          <a:bodyPr/>
          <a:lstStyle/>
          <a:p>
            <a:r>
              <a:rPr lang="ru-RU" dirty="0" smtClean="0"/>
              <a:t>Формирование потребности</a:t>
            </a:r>
          </a:p>
          <a:p>
            <a:r>
              <a:rPr lang="ru-RU" dirty="0" smtClean="0"/>
              <a:t>Формирование УТП</a:t>
            </a:r>
          </a:p>
          <a:p>
            <a:r>
              <a:rPr lang="ru-RU" dirty="0" smtClean="0"/>
              <a:t>Формирование причастности</a:t>
            </a:r>
          </a:p>
          <a:p>
            <a:r>
              <a:rPr lang="ru-RU" dirty="0" smtClean="0"/>
              <a:t>Формирование защищенности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82621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ru-RU" dirty="0" smtClean="0"/>
              <a:t>Закрытие сделки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white"/>
        <p:txBody>
          <a:bodyPr/>
          <a:lstStyle/>
          <a:p>
            <a:r>
              <a:rPr lang="ru-RU" dirty="0" smtClean="0"/>
              <a:t>Переговоры</a:t>
            </a:r>
          </a:p>
          <a:p>
            <a:r>
              <a:rPr lang="ru-RU" dirty="0" smtClean="0"/>
              <a:t>Работа с возражениями</a:t>
            </a:r>
          </a:p>
          <a:p>
            <a:r>
              <a:rPr lang="ru-RU" dirty="0" smtClean="0"/>
              <a:t>Продажа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06017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ru-RU" dirty="0" smtClean="0"/>
              <a:t>Удержание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white"/>
        <p:txBody>
          <a:bodyPr/>
          <a:lstStyle/>
          <a:p>
            <a:r>
              <a:rPr lang="ru-RU" dirty="0" smtClean="0"/>
              <a:t>Защищенность</a:t>
            </a:r>
          </a:p>
          <a:p>
            <a:r>
              <a:rPr lang="ru-RU" dirty="0" smtClean="0"/>
              <a:t>Причастность</a:t>
            </a:r>
          </a:p>
          <a:p>
            <a:r>
              <a:rPr lang="ru-RU" dirty="0" smtClean="0"/>
              <a:t>Удовлетворенность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28591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ru-RU" dirty="0" smtClean="0"/>
              <a:t>Повторная продажа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white"/>
        <p:txBody>
          <a:bodyPr/>
          <a:lstStyle/>
          <a:p>
            <a:r>
              <a:rPr lang="ru-RU" dirty="0" smtClean="0"/>
              <a:t>Подогрев </a:t>
            </a:r>
            <a:r>
              <a:rPr lang="ru-RU" dirty="0" err="1" smtClean="0"/>
              <a:t>лида</a:t>
            </a:r>
            <a:endParaRPr lang="ru-RU" dirty="0" smtClean="0"/>
          </a:p>
          <a:p>
            <a:r>
              <a:rPr lang="ru-RU" dirty="0" smtClean="0"/>
              <a:t>Квалификация</a:t>
            </a:r>
          </a:p>
          <a:p>
            <a:r>
              <a:rPr lang="ru-RU" dirty="0" smtClean="0"/>
              <a:t>Формирование потребности</a:t>
            </a:r>
          </a:p>
          <a:p>
            <a:r>
              <a:rPr lang="ru-RU" dirty="0" smtClean="0"/>
              <a:t>Формирование предложения</a:t>
            </a:r>
          </a:p>
          <a:p>
            <a:r>
              <a:rPr lang="ru-RU" dirty="0" smtClean="0"/>
              <a:t>Закрытие сделки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78055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pPr algn="ctr"/>
            <a:r>
              <a:rPr lang="en-US" dirty="0" smtClean="0"/>
              <a:t>Q&amp;A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white"/>
        <p:txBody>
          <a:bodyPr/>
          <a:lstStyle/>
          <a:p>
            <a:pPr algn="ctr"/>
            <a:r>
              <a:rPr lang="en-US" dirty="0" smtClean="0">
                <a:hlinkClick r:id="rId2"/>
              </a:rPr>
              <a:t>malisia1980@gmail.com</a:t>
            </a:r>
            <a:endParaRPr lang="en-US" dirty="0" smtClean="0"/>
          </a:p>
          <a:p>
            <a:pPr algn="ctr"/>
            <a:r>
              <a:rPr lang="en-US" dirty="0" smtClean="0"/>
              <a:t>Malisia201980</a:t>
            </a:r>
          </a:p>
          <a:p>
            <a:pPr algn="ctr"/>
            <a:r>
              <a:rPr lang="en-US" dirty="0" smtClean="0"/>
              <a:t>+380986166859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9820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 dirty="0" smtClean="0"/>
              <a:t>Agenda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white"/>
        <p:txBody>
          <a:bodyPr/>
          <a:lstStyle/>
          <a:p>
            <a:r>
              <a:rPr lang="ru-RU" dirty="0" smtClean="0"/>
              <a:t>Определение бизнес процессов</a:t>
            </a:r>
          </a:p>
          <a:p>
            <a:r>
              <a:rPr lang="en-US" dirty="0" smtClean="0"/>
              <a:t>LTV</a:t>
            </a:r>
            <a:endParaRPr lang="ru-RU" dirty="0" smtClean="0"/>
          </a:p>
          <a:p>
            <a:r>
              <a:rPr lang="ru-RU" dirty="0" smtClean="0"/>
              <a:t>Бизнес процессы в продажах</a:t>
            </a:r>
            <a:endParaRPr lang="en-US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2417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ru-RU" dirty="0" smtClean="0"/>
              <a:t>Бизнес процесс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white"/>
        <p:txBody>
          <a:bodyPr/>
          <a:lstStyle/>
          <a:p>
            <a:r>
              <a:rPr lang="ru-RU" dirty="0" smtClean="0"/>
              <a:t>Бизнес-процесс — это регулярно повторяющаяся последовательность взаимосвязанных мероприятий (операций, процедур, действий), при выполнении которых используются ресурсы внешней среды, создается ценность для потребителя и выдается ему результат</a:t>
            </a:r>
          </a:p>
          <a:p>
            <a:r>
              <a:rPr lang="ru-RU" dirty="0" smtClean="0"/>
              <a:t>Бизнес-процесс — это совокупность взаимосвязанных мероприятий или работ, направленных на создание определённого продукта или услуги для потребителей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1742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ru-RU" dirty="0" smtClean="0"/>
              <a:t>Бизнес процессы - уровни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white"/>
        <p:txBody>
          <a:bodyPr>
            <a:normAutofit fontScale="92500"/>
          </a:bodyPr>
          <a:lstStyle/>
          <a:p>
            <a:r>
              <a:rPr lang="ru-RU" dirty="0" smtClean="0"/>
              <a:t>Управляющие — бизнес-процессы, которые управляют функционированием системы. Примером управляющего процесса может служить Корпоративное управление и Стратегический менеджмент.</a:t>
            </a:r>
          </a:p>
          <a:p>
            <a:r>
              <a:rPr lang="ru-RU" dirty="0" smtClean="0"/>
              <a:t>Операционные — бизнес-процессы, которые составляют основной бизнес компании и создают основной поток доходов. Примерами операционных бизнес-процессов являются Снабжение, Производство, Маркетинг, Продажи и Взыскание долгов.</a:t>
            </a:r>
          </a:p>
          <a:p>
            <a:r>
              <a:rPr lang="ru-RU" dirty="0" smtClean="0"/>
              <a:t>Поддерживающие — бизнес-процессы, которые обслуживают основной бизнес. Например, Бухгалтерский учет, Подбор персонала, Техническая поддержка, административно-хозяйственный отдел.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9390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 b="0" i="0" dirty="0" smtClean="0">
                <a:solidFill>
                  <a:srgbClr val="252525"/>
                </a:solidFill>
                <a:effectLst/>
                <a:latin typeface="Roboto"/>
              </a:rPr>
              <a:t>Lifetime Value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white"/>
        <p:txBody>
          <a:bodyPr/>
          <a:lstStyle/>
          <a:p>
            <a:r>
              <a:rPr lang="ru-RU" dirty="0" smtClean="0"/>
              <a:t>LTV (</a:t>
            </a:r>
            <a:r>
              <a:rPr lang="ru-RU" dirty="0" err="1" smtClean="0"/>
              <a:t>Lifetime</a:t>
            </a:r>
            <a:r>
              <a:rPr lang="ru-RU" dirty="0" smtClean="0"/>
              <a:t> </a:t>
            </a:r>
            <a:r>
              <a:rPr lang="ru-RU" dirty="0" err="1" smtClean="0"/>
              <a:t>Value</a:t>
            </a:r>
            <a:r>
              <a:rPr lang="ru-RU" dirty="0" smtClean="0"/>
              <a:t>) — это совокупная прибыль компании, получаемая от одного клиента за все время сотрудничества с ним.</a:t>
            </a:r>
            <a:endParaRPr lang="en-US" dirty="0" smtClean="0"/>
          </a:p>
          <a:p>
            <a:r>
              <a:rPr lang="en-US" dirty="0" smtClean="0"/>
              <a:t>LTV</a:t>
            </a:r>
            <a:r>
              <a:rPr lang="ru-RU" dirty="0" smtClean="0"/>
              <a:t> — пожизненная стоимость клиента. Такой перевод встречается чаще всего. Эту метрику также называют CLV (</a:t>
            </a:r>
            <a:r>
              <a:rPr lang="ru-RU" dirty="0" err="1" smtClean="0"/>
              <a:t>Customer</a:t>
            </a:r>
            <a:r>
              <a:rPr lang="ru-RU" dirty="0" smtClean="0"/>
              <a:t> </a:t>
            </a:r>
            <a:r>
              <a:rPr lang="ru-RU" dirty="0" err="1" smtClean="0"/>
              <a:t>Lifetime</a:t>
            </a:r>
            <a:r>
              <a:rPr lang="ru-RU" dirty="0" smtClean="0"/>
              <a:t> </a:t>
            </a:r>
            <a:r>
              <a:rPr lang="ru-RU" dirty="0" err="1" smtClean="0"/>
              <a:t>Value</a:t>
            </a:r>
            <a:r>
              <a:rPr lang="ru-RU" dirty="0" smtClean="0"/>
              <a:t>) или CLTV.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0751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ru-RU" dirty="0" smtClean="0"/>
              <a:t>Зачем нам знать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white"/>
        <p:txBody>
          <a:bodyPr>
            <a:normAutofit/>
          </a:bodyPr>
          <a:lstStyle/>
          <a:p>
            <a:r>
              <a:rPr lang="ru-RU" dirty="0" smtClean="0"/>
              <a:t>LTV — это одна из важнейших метрик в бизнесе</a:t>
            </a:r>
            <a:endParaRPr lang="en-US" dirty="0" smtClean="0"/>
          </a:p>
          <a:p>
            <a:r>
              <a:rPr lang="ru-RU" dirty="0" smtClean="0"/>
              <a:t>Большинство </a:t>
            </a:r>
            <a:r>
              <a:rPr lang="ru-RU" dirty="0" err="1" smtClean="0"/>
              <a:t>стартапов</a:t>
            </a:r>
            <a:r>
              <a:rPr lang="ru-RU" dirty="0" smtClean="0"/>
              <a:t> умирает из-за того, что стоимость привлечения нового клиента (CAC) «перевешивает» пожизненную стоимость клиента (LTV)</a:t>
            </a:r>
          </a:p>
        </p:txBody>
      </p:sp>
    </p:spTree>
    <p:extLst>
      <p:ext uri="{BB962C8B-B14F-4D97-AF65-F5344CB8AC3E}">
        <p14:creationId xmlns:p14="http://schemas.microsoft.com/office/powerpoint/2010/main" val="558759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7436" y="-224970"/>
            <a:ext cx="12309436" cy="7082970"/>
          </a:xfrm>
        </p:spPr>
      </p:pic>
    </p:spTree>
    <p:extLst>
      <p:ext uri="{BB962C8B-B14F-4D97-AF65-F5344CB8AC3E}">
        <p14:creationId xmlns:p14="http://schemas.microsoft.com/office/powerpoint/2010/main" val="32830392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ru-RU" dirty="0" smtClean="0"/>
              <a:t>Что дает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white"/>
        <p:txBody>
          <a:bodyPr/>
          <a:lstStyle/>
          <a:p>
            <a:pPr lvl="0"/>
            <a:r>
              <a:rPr lang="ru-RU" dirty="0">
                <a:solidFill>
                  <a:prstClr val="black"/>
                </a:solidFill>
              </a:rPr>
              <a:t>Определить реальный ROI по стоимости привлечения нового клиента</a:t>
            </a:r>
          </a:p>
          <a:p>
            <a:pPr lvl="0"/>
            <a:r>
              <a:rPr lang="ru-RU" dirty="0">
                <a:solidFill>
                  <a:prstClr val="black"/>
                </a:solidFill>
              </a:rPr>
              <a:t>Улучшить стратегию удержания клиента</a:t>
            </a:r>
          </a:p>
          <a:p>
            <a:pPr lvl="0"/>
            <a:r>
              <a:rPr lang="ru-RU" dirty="0">
                <a:solidFill>
                  <a:prstClr val="black"/>
                </a:solidFill>
              </a:rPr>
              <a:t>Создать более эффективными обмен сообщениями, </a:t>
            </a:r>
            <a:r>
              <a:rPr lang="ru-RU" dirty="0" err="1">
                <a:solidFill>
                  <a:prstClr val="black"/>
                </a:solidFill>
              </a:rPr>
              <a:t>таргетинг</a:t>
            </a:r>
            <a:r>
              <a:rPr lang="ru-RU" dirty="0">
                <a:solidFill>
                  <a:prstClr val="black"/>
                </a:solidFill>
              </a:rPr>
              <a:t> и информирование клиентов</a:t>
            </a:r>
          </a:p>
          <a:p>
            <a:pPr lvl="0"/>
            <a:r>
              <a:rPr lang="ru-RU" dirty="0">
                <a:solidFill>
                  <a:prstClr val="black"/>
                </a:solidFill>
              </a:rPr>
              <a:t>Усовершенствовать поведенческие </a:t>
            </a:r>
            <a:r>
              <a:rPr lang="ru-RU" dirty="0" smtClean="0">
                <a:solidFill>
                  <a:prstClr val="black"/>
                </a:solidFill>
              </a:rPr>
              <a:t>триггеры</a:t>
            </a:r>
          </a:p>
          <a:p>
            <a:pPr lvl="0"/>
            <a:r>
              <a:rPr lang="ru-RU" dirty="0">
                <a:solidFill>
                  <a:prstClr val="black"/>
                </a:solidFill>
              </a:rPr>
              <a:t>Улучшить производительность за счет поддержки клиентов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53445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ru-RU" dirty="0" smtClean="0"/>
              <a:t>Как посчитать?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white"/>
        <p:txBody>
          <a:bodyPr/>
          <a:lstStyle/>
          <a:p>
            <a:r>
              <a:rPr lang="ru-RU" dirty="0" smtClean="0"/>
              <a:t>LTV = доход от клиента - затраты на привлечение и удержание клиента</a:t>
            </a:r>
          </a:p>
          <a:p>
            <a:r>
              <a:rPr lang="ru-RU" dirty="0" smtClean="0"/>
              <a:t>LTV =(средняя стоимость продажи) х (среднее число продаж в месяц) х (среднее время удержания клиента в месяцах)</a:t>
            </a:r>
          </a:p>
          <a:p>
            <a:r>
              <a:rPr lang="ru-RU" dirty="0" smtClean="0"/>
              <a:t>Прогнозная формула</a:t>
            </a:r>
          </a:p>
          <a:p>
            <a:r>
              <a:rPr lang="ru-RU" dirty="0" smtClean="0"/>
              <a:t>Историческая формула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551687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ambria/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TM03457485[[fn=Сетчатая]]</Template>
  <TotalTime>70</TotalTime>
  <Words>433</Words>
  <Application>Microsoft Office PowerPoint</Application>
  <PresentationFormat>Широкоэкранный</PresentationFormat>
  <Paragraphs>76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4" baseType="lpstr">
      <vt:lpstr>Arial</vt:lpstr>
      <vt:lpstr>Calibri</vt:lpstr>
      <vt:lpstr>Cambria</vt:lpstr>
      <vt:lpstr>Roboto</vt:lpstr>
      <vt:lpstr>Тема Office</vt:lpstr>
      <vt:lpstr>Бизнес процессы как движущая сила</vt:lpstr>
      <vt:lpstr>Agenda</vt:lpstr>
      <vt:lpstr>Бизнес процесс</vt:lpstr>
      <vt:lpstr>Бизнес процессы - уровни</vt:lpstr>
      <vt:lpstr>Lifetime Value</vt:lpstr>
      <vt:lpstr>Зачем нам знать </vt:lpstr>
      <vt:lpstr>Презентация PowerPoint</vt:lpstr>
      <vt:lpstr>Что дает</vt:lpstr>
      <vt:lpstr>Как посчитать?</vt:lpstr>
      <vt:lpstr>ROI</vt:lpstr>
      <vt:lpstr>Бизнес процессы в отделе продаж</vt:lpstr>
      <vt:lpstr>Привлечение</vt:lpstr>
      <vt:lpstr>Лидогенерация</vt:lpstr>
      <vt:lpstr>Квалификация лида</vt:lpstr>
      <vt:lpstr>Удержание</vt:lpstr>
      <vt:lpstr>Закрытие сделки</vt:lpstr>
      <vt:lpstr>Удержание</vt:lpstr>
      <vt:lpstr>Повторная продажа</vt:lpstr>
      <vt:lpstr>Q&amp;A</vt:lpstr>
    </vt:vector>
  </TitlesOfParts>
  <Company>Microsoft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Бизнес процессы как движущая сила</dc:title>
  <dc:creator>Microsoft Office</dc:creator>
  <cp:lastModifiedBy>Microsoft Office</cp:lastModifiedBy>
  <cp:revision>14</cp:revision>
  <dcterms:created xsi:type="dcterms:W3CDTF">2018-10-11T04:01:36Z</dcterms:created>
  <dcterms:modified xsi:type="dcterms:W3CDTF">2018-10-11T05:11:56Z</dcterms:modified>
</cp:coreProperties>
</file>