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slideLayouts/slideLayout21.xml" ContentType="application/vnd.openxmlformats-officedocument.presentationml.slideLayout+xml"/>
  <Override PartName="/ppt/theme/theme12.xml" ContentType="application/vnd.openxmlformats-officedocument.theme+xml"/>
  <Override PartName="/ppt/slideLayouts/slideLayout2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  <p:sldMasterId id="2147483672" r:id="rId3"/>
    <p:sldMasterId id="2147483673" r:id="rId4"/>
    <p:sldMasterId id="2147483674" r:id="rId5"/>
    <p:sldMasterId id="2147483675" r:id="rId6"/>
    <p:sldMasterId id="2147483676" r:id="rId7"/>
    <p:sldMasterId id="2147483677" r:id="rId8"/>
    <p:sldMasterId id="2147483678" r:id="rId9"/>
    <p:sldMasterId id="2147483679" r:id="rId10"/>
    <p:sldMasterId id="2147483680" r:id="rId11"/>
    <p:sldMasterId id="2147483681" r:id="rId12"/>
    <p:sldMasterId id="2147483682" r:id="rId13"/>
  </p:sldMasterIdLst>
  <p:notesMasterIdLst>
    <p:notesMasterId r:id="rId66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3" r:id="rId58"/>
    <p:sldId id="304" r:id="rId59"/>
    <p:sldId id="305" r:id="rId60"/>
    <p:sldId id="306" r:id="rId61"/>
    <p:sldId id="307" r:id="rId62"/>
    <p:sldId id="308" r:id="rId63"/>
    <p:sldId id="300" r:id="rId64"/>
    <p:sldId id="302" r:id="rId6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09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presProps" Target="presProps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/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89463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5150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4225" cy="3444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0" name="Google Shape;42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3475" y="677863"/>
            <a:ext cx="4589463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7863"/>
            <a:ext cx="4592637" cy="3443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9"/>
          <p:cNvSpPr txBox="1">
            <a:spLocks noGrp="1"/>
          </p:cNvSpPr>
          <p:nvPr>
            <p:ph type="body"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 rot="5400000">
            <a:off x="2309022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"/>
          <p:cNvSpPr txBox="1">
            <a:spLocks noGrp="1"/>
          </p:cNvSpPr>
          <p:nvPr>
            <p:ph type="title"/>
          </p:nvPr>
        </p:nvSpPr>
        <p:spPr>
          <a:xfrm rot="5400000">
            <a:off x="4732341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body" idx="1"/>
          </p:nvPr>
        </p:nvSpPr>
        <p:spPr>
          <a:xfrm rot="5400000">
            <a:off x="541342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3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 rot="5400000">
            <a:off x="4659317" y="2098680"/>
            <a:ext cx="5995987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 rot="5400000">
            <a:off x="469111" y="116681"/>
            <a:ext cx="599598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 rot="5400000">
            <a:off x="2309026" y="-251619"/>
            <a:ext cx="4524375" cy="82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792288" y="5367342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57208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8" y="1600204"/>
            <a:ext cx="40370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646613" y="1600204"/>
            <a:ext cx="40386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1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553200" y="6245230"/>
            <a:ext cx="2132012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3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3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dwords.google.com/da/DisplayPlanner/Hom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twitter.com/googleseosecret" TargetMode="External"/><Relationship Id="rId5" Type="http://schemas.openxmlformats.org/officeDocument/2006/relationships/hyperlink" Target="http://www.facebook.com/anton.woronyuk" TargetMode="External"/><Relationship Id="rId4" Type="http://schemas.openxmlformats.org/officeDocument/2006/relationships/hyperlink" Target="mailto:aworonyuk@web-promo.com.u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/>
        </p:nvSpPr>
        <p:spPr>
          <a:xfrm>
            <a:off x="755650" y="1844681"/>
            <a:ext cx="7702550" cy="352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Интернет-маркетинг для бизнеса в </a:t>
            </a:r>
            <a:r>
              <a:rPr lang="ru-RU" sz="4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4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ru-RU" sz="4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году</a:t>
            </a:r>
            <a:endParaRPr sz="44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ru-RU" sz="4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4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Антон </a:t>
            </a:r>
            <a:r>
              <a:rPr lang="ru-RU" sz="40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Воронюк</a:t>
            </a:r>
            <a:r>
              <a:rPr lang="ru-RU" sz="4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br>
              <a:rPr lang="ru-RU" sz="4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4000" b="1" i="0" u="none" strike="noStrike" cap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</a:t>
            </a:r>
            <a:r>
              <a:rPr lang="ru-RU" sz="4000" b="1" i="0" u="none" strike="noStrike" cap="none" dirty="0" err="1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Promo</a:t>
            </a:r>
            <a:r>
              <a:rPr lang="ru-RU" sz="4000" b="0" i="0" u="none" strike="noStrike" cap="none" dirty="0">
                <a:solidFill>
                  <a:srgbClr val="606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Стратегия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5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мы? – Миссия, видение, ценности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предлагаем? – Продукт / услуга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Где? – Конкурентный анализ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Зачем? – KPI, веб-аналитика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Кто? – Персонажи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Как? – Источники трафика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сделать лучше? - Оптимизация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45" descr="http://upload.wikimedia.org/wikipedia/ru/1/15/Mario2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1012" y="5005387"/>
            <a:ext cx="1041400" cy="1852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6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Кто мы?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46"/>
          <p:cNvPicPr preferRelativeResize="0"/>
          <p:nvPr/>
        </p:nvPicPr>
        <p:blipFill rotWithShape="1">
          <a:blip r:embed="rId3">
            <a:alphaModFix/>
          </a:blip>
          <a:srcRect l="10571" t="14222" r="12475" b="18559"/>
          <a:stretch/>
        </p:blipFill>
        <p:spPr>
          <a:xfrm>
            <a:off x="34933" y="2060579"/>
            <a:ext cx="9031287" cy="443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/>
          <p:nvPr/>
        </p:nvSpPr>
        <p:spPr>
          <a:xfrm>
            <a:off x="323850" y="48783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Наша миссия: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Помогаем бизнесу увеличивать онлайн-продажи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7" descr="C:\Users\user\Desktop\139286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775" y="1700215"/>
            <a:ext cx="3600450" cy="22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Продукт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48" descr="C:\Users\user\Desktop\4pmode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1861"/>
            <a:ext cx="9144000" cy="4398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3. Где?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49" descr="C:\Users\User\Downloads\whe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8908" y="2205039"/>
            <a:ext cx="3959225" cy="3960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>
            <a:spLocks noGrp="1"/>
          </p:cNvSpPr>
          <p:nvPr>
            <p:ph type="title"/>
          </p:nvPr>
        </p:nvSpPr>
        <p:spPr>
          <a:xfrm>
            <a:off x="214312" y="989012"/>
            <a:ext cx="8228012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ru-RU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Почему же продают другие?</a:t>
            </a:r>
            <a:br>
              <a:rPr lang="ru-RU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Similarweb.com знает!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1844675"/>
            <a:ext cx="7072312" cy="51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1"/>
          <p:cNvSpPr txBox="1"/>
          <p:nvPr/>
        </p:nvSpPr>
        <p:spPr>
          <a:xfrm>
            <a:off x="500062" y="8572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Что делают в поиске?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1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1"/>
          <p:cNvSpPr txBox="1"/>
          <p:nvPr/>
        </p:nvSpPr>
        <p:spPr>
          <a:xfrm>
            <a:off x="457200" y="19034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Мир – SEMRush.com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Украина – Serpstat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Россия – SEMRush + SpyWords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51"/>
          <p:cNvPicPr preferRelativeResize="0"/>
          <p:nvPr/>
        </p:nvPicPr>
        <p:blipFill rotWithShape="1">
          <a:blip r:embed="rId3">
            <a:alphaModFix/>
          </a:blip>
          <a:srcRect l="12655" t="30000" r="3436" b="21140"/>
          <a:stretch/>
        </p:blipFill>
        <p:spPr>
          <a:xfrm>
            <a:off x="-11112" y="3830637"/>
            <a:ext cx="9144000" cy="29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2"/>
          <p:cNvSpPr txBox="1"/>
          <p:nvPr/>
        </p:nvSpPr>
        <p:spPr>
          <a:xfrm>
            <a:off x="500062" y="8572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Что делают в соц. сетях?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2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2"/>
          <p:cNvSpPr txBox="1"/>
          <p:nvPr/>
        </p:nvSpPr>
        <p:spPr>
          <a:xfrm>
            <a:off x="457200" y="19034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BuzzSumo, Ahrefs </a:t>
            </a: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успешный контент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SemanticForce, Youscan </a:t>
            </a: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упоминания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Publer</a:t>
            </a: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реклама ВК, ОК, Instagram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52"/>
          <p:cNvPicPr preferRelativeResize="0"/>
          <p:nvPr/>
        </p:nvPicPr>
        <p:blipFill rotWithShape="1">
          <a:blip r:embed="rId3">
            <a:alphaModFix/>
          </a:blip>
          <a:srcRect l="12762" t="8636" r="13749" b="27663"/>
          <a:stretch/>
        </p:blipFill>
        <p:spPr>
          <a:xfrm>
            <a:off x="1258887" y="3900487"/>
            <a:ext cx="6121400" cy="29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3"/>
          <p:cNvSpPr txBox="1"/>
          <p:nvPr/>
        </p:nvSpPr>
        <p:spPr>
          <a:xfrm>
            <a:off x="500062" y="1133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Что отправляют в письмах?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3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3"/>
          <p:cNvSpPr txBox="1"/>
          <p:nvPr/>
        </p:nvSpPr>
        <p:spPr>
          <a:xfrm>
            <a:off x="457200" y="19034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3"/>
          <p:cNvSpPr txBox="1"/>
          <p:nvPr/>
        </p:nvSpPr>
        <p:spPr>
          <a:xfrm>
            <a:off x="609600" y="20558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 Competitors </a:t>
            </a: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база рассылок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53"/>
          <p:cNvPicPr preferRelativeResize="0"/>
          <p:nvPr/>
        </p:nvPicPr>
        <p:blipFill rotWithShape="1">
          <a:blip r:embed="rId3">
            <a:alphaModFix/>
          </a:blip>
          <a:srcRect l="1046" t="7448" r="25426" b="13819"/>
          <a:stretch/>
        </p:blipFill>
        <p:spPr>
          <a:xfrm>
            <a:off x="971550" y="2781301"/>
            <a:ext cx="6792912" cy="409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4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Пример упр. решений №1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4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SEO-трафик - рост 2X в год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Вывод: мы красавчики!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seoprofy.ua – 4 года, 1020 стр., DR 56, RD 849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WPE – 4 года, 1730 стр. DR 57, RD 925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Similarweb – трафик в 2 раза меньше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̶В̶ы̶в̶о̶д̶:̶ ̶м̶ы̶ ̶к̶р̶а̶с̶а̶в̶ч̶и̶к̶и̶!̶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Вывод: изменение стратегии SEO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Результат: улучшение динамики на 55%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>
            <a:spLocks noGrp="1"/>
          </p:cNvSpPr>
          <p:nvPr>
            <p:ph type="title"/>
          </p:nvPr>
        </p:nvSpPr>
        <p:spPr>
          <a:xfrm>
            <a:off x="457200" y="555625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Наши клиенты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37"/>
          <p:cNvPicPr preferRelativeResize="0"/>
          <p:nvPr/>
        </p:nvPicPr>
        <p:blipFill rotWithShape="1">
          <a:blip r:embed="rId3">
            <a:alphaModFix/>
          </a:blip>
          <a:srcRect l="11714" t="13204" r="14664" b="16021"/>
          <a:stretch/>
        </p:blipFill>
        <p:spPr>
          <a:xfrm>
            <a:off x="355600" y="1700218"/>
            <a:ext cx="8432800" cy="456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/>
        </p:nvSpPr>
        <p:spPr>
          <a:xfrm>
            <a:off x="539750" y="549281"/>
            <a:ext cx="822960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4. Зачем?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55" descr="C:\Users\User\Downloads\pidrila-ebanaya-kotik_55967828_orig_.jpeg"/>
          <p:cNvPicPr preferRelativeResize="0"/>
          <p:nvPr/>
        </p:nvPicPr>
        <p:blipFill rotWithShape="1">
          <a:blip r:embed="rId3">
            <a:alphaModFix/>
          </a:blip>
          <a:srcRect b="3526"/>
          <a:stretch/>
        </p:blipFill>
        <p:spPr>
          <a:xfrm>
            <a:off x="1258890" y="1779587"/>
            <a:ext cx="7058025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/>
        </p:nvSpPr>
        <p:spPr>
          <a:xfrm>
            <a:off x="539750" y="549281"/>
            <a:ext cx="822960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Начнем со SMART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6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56" descr="C:\Users\User\Downloads\smart-goal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25" y="2994027"/>
            <a:ext cx="9004300" cy="33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6" descr="C:\Users\User\Downloads\КИДАО.png"/>
          <p:cNvPicPr preferRelativeResize="0"/>
          <p:nvPr/>
        </p:nvPicPr>
        <p:blipFill rotWithShape="1">
          <a:blip r:embed="rId4">
            <a:alphaModFix/>
          </a:blip>
          <a:srcRect t="26388" b="55549"/>
          <a:stretch/>
        </p:blipFill>
        <p:spPr>
          <a:xfrm>
            <a:off x="2286000" y="2060575"/>
            <a:ext cx="4572000" cy="8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/>
        </p:nvSpPr>
        <p:spPr>
          <a:xfrm>
            <a:off x="539750" y="8572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328620" y="1689105"/>
            <a:ext cx="8370887" cy="4883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Транзакций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Доход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Трафик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CPC, грн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Затраты, грн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Стоимость транзакции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Ассоц. транзакции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Доход асоц. тр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Подписка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ROI с ассоц.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ROI факт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8"/>
          <p:cNvSpPr txBox="1"/>
          <p:nvPr/>
        </p:nvSpPr>
        <p:spPr>
          <a:xfrm>
            <a:off x="539750" y="8572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Что нужно для работы?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8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737" y="2184400"/>
            <a:ext cx="2705100" cy="2703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4495" y="2276481"/>
            <a:ext cx="2708275" cy="237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8" descr="C:\Users\User\Downloads\23-call-tracking-kak-nachat-prodavat-bol-sh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250" y="4476751"/>
            <a:ext cx="5194300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9"/>
          <p:cNvSpPr txBox="1"/>
          <p:nvPr/>
        </p:nvSpPr>
        <p:spPr>
          <a:xfrm>
            <a:off x="53975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Ооочень долгое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9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59" descr="C:\Users\woronyuk\Downloads\751647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" y="2428875"/>
            <a:ext cx="9285287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"/>
          <p:cNvSpPr txBox="1"/>
          <p:nvPr/>
        </p:nvSpPr>
        <p:spPr>
          <a:xfrm>
            <a:off x="539750" y="8572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Что нужно для работы?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60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60" descr="C:\Users\User\Downloads\crm-pictur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3612" y="2276477"/>
            <a:ext cx="4425950" cy="4373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1"/>
          <p:cNvSpPr txBox="1"/>
          <p:nvPr/>
        </p:nvSpPr>
        <p:spPr>
          <a:xfrm>
            <a:off x="611187" y="6921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Суть в LTV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61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58" y="1600201"/>
            <a:ext cx="6022975" cy="271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8" y="4122742"/>
            <a:ext cx="6022975" cy="27352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Google Shape;380;p61"/>
          <p:cNvCxnSpPr/>
          <p:nvPr/>
        </p:nvCxnSpPr>
        <p:spPr>
          <a:xfrm>
            <a:off x="2817812" y="1989137"/>
            <a:ext cx="4824412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509"/>
              </a:srgbClr>
            </a:outerShdw>
          </a:effec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2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Пример упр. решений №3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2"/>
          <p:cNvSpPr txBox="1"/>
          <p:nvPr/>
        </p:nvSpPr>
        <p:spPr>
          <a:xfrm>
            <a:off x="468312" y="171450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Получили 5 заявок на MBA за $55 – круто!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62"/>
          <p:cNvPicPr preferRelativeResize="0"/>
          <p:nvPr/>
        </p:nvPicPr>
        <p:blipFill rotWithShape="1">
          <a:blip r:embed="rId3">
            <a:alphaModFix/>
          </a:blip>
          <a:srcRect l="15373" t="21484" r="16543" b="36816"/>
          <a:stretch/>
        </p:blipFill>
        <p:spPr>
          <a:xfrm>
            <a:off x="571500" y="2214564"/>
            <a:ext cx="8024812" cy="27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2" descr="C:\Users\пк\Desktop\Без названия (10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812" y="5072064"/>
            <a:ext cx="75057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3"/>
          <p:cNvSpPr txBox="1"/>
          <p:nvPr/>
        </p:nvSpPr>
        <p:spPr>
          <a:xfrm>
            <a:off x="539750" y="8572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5. Кто? Рисуем персонажей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3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87" y="2009777"/>
            <a:ext cx="9112250" cy="413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4"/>
          <p:cNvSpPr txBox="1"/>
          <p:nvPr/>
        </p:nvSpPr>
        <p:spPr>
          <a:xfrm>
            <a:off x="539750" y="917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Кто?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4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" y="2286000"/>
            <a:ext cx="9015412" cy="371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457200" y="555625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 WebPromoExperts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8"/>
          <p:cNvSpPr txBox="1">
            <a:spLocks noGrp="1"/>
          </p:cNvSpPr>
          <p:nvPr>
            <p:ph type="body" idx="1"/>
          </p:nvPr>
        </p:nvSpPr>
        <p:spPr>
          <a:xfrm>
            <a:off x="457200" y="1600204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8"/>
          <p:cNvSpPr txBox="1"/>
          <p:nvPr/>
        </p:nvSpPr>
        <p:spPr>
          <a:xfrm>
            <a:off x="395295" y="2133601"/>
            <a:ext cx="7704137" cy="345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ru-RU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18 образовательных очных и дистанционных программ (5500+ студентов)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ru-RU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Онлайн-конференции (до 17000 включений, 2400+ в онлайне)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ru-RU" sz="16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Вебинары (300-1500 посетителей)</a:t>
            </a:r>
            <a:endParaRPr sz="16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ru-RU" sz="16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Бесплатные семинары (200-700 человек)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ru-RU" sz="16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Блог (50 000 посещений в месяц)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ru-RU" sz="16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YouTube (почти 1М просмотров)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8" descr="C:\Users\User\Desktop\CWQbwkRWwAAntd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403" y="4149730"/>
            <a:ext cx="4078287" cy="223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5"/>
          <p:cNvSpPr txBox="1"/>
          <p:nvPr/>
        </p:nvSpPr>
        <p:spPr>
          <a:xfrm>
            <a:off x="539750" y="917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Чем интересуется?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5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1928812"/>
            <a:ext cx="8572500" cy="458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6"/>
          <p:cNvSpPr txBox="1"/>
          <p:nvPr/>
        </p:nvSpPr>
        <p:spPr>
          <a:xfrm>
            <a:off x="539750" y="917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Где живет?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66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187" y="1785942"/>
            <a:ext cx="8286750" cy="515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7"/>
          <p:cNvSpPr txBox="1"/>
          <p:nvPr/>
        </p:nvSpPr>
        <p:spPr>
          <a:xfrm>
            <a:off x="539750" y="9175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Как читает?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67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70" y="2517776"/>
            <a:ext cx="9101137" cy="2840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8"/>
          <p:cNvSpPr txBox="1"/>
          <p:nvPr/>
        </p:nvSpPr>
        <p:spPr>
          <a:xfrm>
            <a:off x="539750" y="8572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Вспомним про персонажей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68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68"/>
          <p:cNvPicPr preferRelativeResize="0"/>
          <p:nvPr/>
        </p:nvPicPr>
        <p:blipFill rotWithShape="1">
          <a:blip r:embed="rId3">
            <a:alphaModFix/>
          </a:blip>
          <a:srcRect l="13725" t="28320" r="19288" b="9179"/>
          <a:stretch/>
        </p:blipFill>
        <p:spPr>
          <a:xfrm>
            <a:off x="0" y="1846268"/>
            <a:ext cx="9144000" cy="4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/>
          <p:nvPr/>
        </p:nvSpPr>
        <p:spPr>
          <a:xfrm>
            <a:off x="539750" y="8572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Вспомним про персонажей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69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69"/>
          <p:cNvPicPr preferRelativeResize="0"/>
          <p:nvPr/>
        </p:nvPicPr>
        <p:blipFill rotWithShape="1">
          <a:blip r:embed="rId3">
            <a:alphaModFix/>
          </a:blip>
          <a:srcRect l="13725" t="35156" r="18738" b="11131"/>
          <a:stretch/>
        </p:blipFill>
        <p:spPr>
          <a:xfrm>
            <a:off x="0" y="2197100"/>
            <a:ext cx="9144000" cy="40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0"/>
          <p:cNvSpPr txBox="1"/>
          <p:nvPr/>
        </p:nvSpPr>
        <p:spPr>
          <a:xfrm>
            <a:off x="500062" y="14287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Если аналитики нет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</a:pPr>
            <a:r>
              <a:rPr lang="ru-RU" sz="24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https://adwords.google.com/da/DisplayPlanner/Home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sng" strike="noStrike" cap="non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sp>
        <p:nvSpPr>
          <p:cNvPr id="444" name="Google Shape;444;p70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5" name="Google Shape;445;p70"/>
          <p:cNvPicPr preferRelativeResize="0"/>
          <p:nvPr/>
        </p:nvPicPr>
        <p:blipFill rotWithShape="1">
          <a:blip r:embed="rId4">
            <a:alphaModFix/>
          </a:blip>
          <a:srcRect l="16468" t="24414" r="22584" b="15039"/>
          <a:stretch/>
        </p:blipFill>
        <p:spPr>
          <a:xfrm>
            <a:off x="714375" y="2428876"/>
            <a:ext cx="7929562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1"/>
          <p:cNvSpPr txBox="1"/>
          <p:nvPr/>
        </p:nvSpPr>
        <p:spPr>
          <a:xfrm>
            <a:off x="53975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Social Graph Search – бестолковая игрушка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1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71"/>
          <p:cNvPicPr preferRelativeResize="0"/>
          <p:nvPr/>
        </p:nvPicPr>
        <p:blipFill rotWithShape="1">
          <a:blip r:embed="rId3">
            <a:alphaModFix/>
          </a:blip>
          <a:srcRect b="12600"/>
          <a:stretch/>
        </p:blipFill>
        <p:spPr>
          <a:xfrm>
            <a:off x="1643070" y="2398718"/>
            <a:ext cx="6143625" cy="445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2"/>
          <p:cNvSpPr txBox="1"/>
          <p:nvPr/>
        </p:nvSpPr>
        <p:spPr>
          <a:xfrm>
            <a:off x="53975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Опросы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2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9" name="Google Shape;459;p72"/>
          <p:cNvPicPr preferRelativeResize="0"/>
          <p:nvPr/>
        </p:nvPicPr>
        <p:blipFill rotWithShape="1">
          <a:blip r:embed="rId3">
            <a:alphaModFix/>
          </a:blip>
          <a:srcRect l="23060" t="16601" r="25875" b="42382"/>
          <a:stretch/>
        </p:blipFill>
        <p:spPr>
          <a:xfrm>
            <a:off x="0" y="2214567"/>
            <a:ext cx="9174162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3"/>
          <p:cNvSpPr txBox="1"/>
          <p:nvPr/>
        </p:nvSpPr>
        <p:spPr>
          <a:xfrm>
            <a:off x="53975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Отзывы в сети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73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73"/>
          <p:cNvPicPr preferRelativeResize="0"/>
          <p:nvPr/>
        </p:nvPicPr>
        <p:blipFill rotWithShape="1">
          <a:blip r:embed="rId3">
            <a:alphaModFix/>
          </a:blip>
          <a:srcRect l="39532" t="41991" r="21485" b="16992"/>
          <a:stretch/>
        </p:blipFill>
        <p:spPr>
          <a:xfrm>
            <a:off x="1000125" y="2357440"/>
            <a:ext cx="7358062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4"/>
          <p:cNvSpPr txBox="1"/>
          <p:nvPr/>
        </p:nvSpPr>
        <p:spPr>
          <a:xfrm>
            <a:off x="53975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Плохие отзывы в сети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4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74"/>
          <p:cNvPicPr preferRelativeResize="0"/>
          <p:nvPr/>
        </p:nvPicPr>
        <p:blipFill rotWithShape="1">
          <a:blip r:embed="rId3">
            <a:alphaModFix/>
          </a:blip>
          <a:srcRect l="23060" t="20507" r="25329" b="37500"/>
          <a:stretch/>
        </p:blipFill>
        <p:spPr>
          <a:xfrm>
            <a:off x="242887" y="2286005"/>
            <a:ext cx="8901112" cy="407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Тренды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9" descr="C:\Users\user\Downloads\5.jpg"/>
          <p:cNvPicPr preferRelativeResize="0"/>
          <p:nvPr/>
        </p:nvPicPr>
        <p:blipFill rotWithShape="1">
          <a:blip r:embed="rId3">
            <a:alphaModFix/>
          </a:blip>
          <a:srcRect t="3506"/>
          <a:stretch/>
        </p:blipFill>
        <p:spPr>
          <a:xfrm>
            <a:off x="2219325" y="2147889"/>
            <a:ext cx="4870450" cy="3760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5"/>
          <p:cNvSpPr txBox="1"/>
          <p:nvPr/>
        </p:nvSpPr>
        <p:spPr>
          <a:xfrm>
            <a:off x="0" y="11430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Плохие отзывы про конкурентов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75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75"/>
          <p:cNvPicPr preferRelativeResize="0"/>
          <p:nvPr/>
        </p:nvPicPr>
        <p:blipFill rotWithShape="1">
          <a:blip r:embed="rId3">
            <a:alphaModFix/>
          </a:blip>
          <a:srcRect l="18667" t="30271" r="41798" b="13085"/>
          <a:stretch/>
        </p:blipFill>
        <p:spPr>
          <a:xfrm>
            <a:off x="1843087" y="2357436"/>
            <a:ext cx="5586412" cy="450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6"/>
          <p:cNvSpPr txBox="1"/>
          <p:nvPr/>
        </p:nvSpPr>
        <p:spPr>
          <a:xfrm>
            <a:off x="0" y="857251"/>
            <a:ext cx="8769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Практика: Рисуем персонажей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76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687" y="2009777"/>
            <a:ext cx="9112250" cy="413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7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Пример упр. решений №6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77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Проблема: WebPromoExperts для новичков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Детализируем портер специалиста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 – новые форматы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митапы,  онлайн-митапы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ru-RU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авторские курсы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77" descr="C:\Users\пк\Desktop\14572236_1263947006982811_4373301811631267336_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9600" y="5335889"/>
            <a:ext cx="4117974" cy="15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8"/>
          <p:cNvSpPr txBox="1"/>
          <p:nvPr/>
        </p:nvSpPr>
        <p:spPr>
          <a:xfrm>
            <a:off x="539750" y="774705"/>
            <a:ext cx="8229600" cy="1439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6. Правильно применяем инструменты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78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78"/>
          <p:cNvPicPr preferRelativeResize="0"/>
          <p:nvPr/>
        </p:nvPicPr>
        <p:blipFill rotWithShape="1">
          <a:blip r:embed="rId3">
            <a:alphaModFix/>
          </a:blip>
          <a:srcRect l="7135" t="32226" r="45643" b="47264"/>
          <a:stretch/>
        </p:blipFill>
        <p:spPr>
          <a:xfrm>
            <a:off x="-74612" y="2857500"/>
            <a:ext cx="9361487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9"/>
          <p:cNvSpPr txBox="1"/>
          <p:nvPr/>
        </p:nvSpPr>
        <p:spPr>
          <a:xfrm>
            <a:off x="-460375" y="857251"/>
            <a:ext cx="100726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Arial"/>
              <a:buNone/>
            </a:pPr>
            <a:r>
              <a:rPr lang="ru-RU" sz="40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7. Как сделать лучше? Оптимизация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79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79"/>
          <p:cNvSpPr txBox="1"/>
          <p:nvPr/>
        </p:nvSpPr>
        <p:spPr>
          <a:xfrm>
            <a:off x="457200" y="190341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Продукт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Сайт и контент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Трафик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ru-RU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Воронка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p79" descr="C:\Users\пк\Desktop\ba7e2d946a1493febefbf8c394e80c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4214817"/>
            <a:ext cx="3429000" cy="260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2"/>
          <p:cNvSpPr txBox="1"/>
          <p:nvPr/>
        </p:nvSpPr>
        <p:spPr>
          <a:xfrm>
            <a:off x="53975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Кейс «</a:t>
            </a:r>
            <a:r>
              <a:rPr lang="uk-UA" sz="4400" b="1" dirty="0" smtClean="0">
                <a:solidFill>
                  <a:srgbClr val="0070C0"/>
                </a:solidFill>
              </a:rPr>
              <a:t>Будуй </a:t>
            </a:r>
            <a:r>
              <a:rPr lang="en-US" sz="4400" b="1" dirty="0" smtClean="0">
                <a:solidFill>
                  <a:srgbClr val="0070C0"/>
                </a:solidFill>
              </a:rPr>
              <a:t>c</a:t>
            </a:r>
            <a:r>
              <a:rPr lang="ru-RU" sz="4400" b="1" dirty="0" smtClean="0">
                <a:solidFill>
                  <a:srgbClr val="0070C0"/>
                </a:solidFill>
              </a:rPr>
              <a:t>во</a:t>
            </a:r>
            <a:r>
              <a:rPr lang="uk-UA" sz="4400" b="1" dirty="0" smtClean="0">
                <a:solidFill>
                  <a:srgbClr val="0070C0"/>
                </a:solidFill>
              </a:rPr>
              <a:t>є</a:t>
            </a:r>
            <a:r>
              <a:rPr lang="ru-RU" sz="4400" b="1" dirty="0" smtClean="0">
                <a:solidFill>
                  <a:srgbClr val="0070C0"/>
                </a:solidFill>
              </a:rPr>
              <a:t>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2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8116" r="5047" b="14667"/>
          <a:stretch/>
        </p:blipFill>
        <p:spPr bwMode="auto">
          <a:xfrm>
            <a:off x="0" y="2263474"/>
            <a:ext cx="9144000" cy="461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542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2"/>
          <p:cNvSpPr txBox="1"/>
          <p:nvPr/>
        </p:nvSpPr>
        <p:spPr>
          <a:xfrm>
            <a:off x="53975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Про </a:t>
            </a:r>
            <a:r>
              <a:rPr lang="ru-RU" sz="4400" b="1" i="0" u="none" strike="noStrike" cap="none" dirty="0" err="1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Ощадбанк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2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24719" r="9524" b="11788"/>
          <a:stretch/>
        </p:blipFill>
        <p:spPr bwMode="auto">
          <a:xfrm>
            <a:off x="257855" y="2057021"/>
            <a:ext cx="8650514" cy="447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128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2"/>
          <p:cNvSpPr txBox="1"/>
          <p:nvPr/>
        </p:nvSpPr>
        <p:spPr>
          <a:xfrm>
            <a:off x="53975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Контент-маркетинг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2"/>
          <p:cNvSpPr txBox="1"/>
          <p:nvPr/>
        </p:nvSpPr>
        <p:spPr>
          <a:xfrm>
            <a:off x="539750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36572" r="9238" b="15513"/>
          <a:stretch/>
        </p:blipFill>
        <p:spPr bwMode="auto">
          <a:xfrm>
            <a:off x="0" y="2605064"/>
            <a:ext cx="9144000" cy="37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127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2"/>
          <p:cNvSpPr txBox="1"/>
          <p:nvPr/>
        </p:nvSpPr>
        <p:spPr>
          <a:xfrm>
            <a:off x="539750" y="1143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Трафик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72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3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00"/>
            <a:ext cx="9144000" cy="4187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885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2"/>
          <p:cNvSpPr txBox="1"/>
          <p:nvPr/>
        </p:nvSpPr>
        <p:spPr>
          <a:xfrm>
            <a:off x="468312" y="1989140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" t="17439" r="3048" b="9927"/>
          <a:stretch/>
        </p:blipFill>
        <p:spPr bwMode="auto">
          <a:xfrm>
            <a:off x="1" y="1857829"/>
            <a:ext cx="9106172" cy="40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13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1. Рост конкуренции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40" descr="C:\Users\user\Downloads\Без названия (19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162" y="2708281"/>
            <a:ext cx="1911350" cy="251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 descr="C:\Users\user\Downloads\Screenshot (50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2843" y="2708281"/>
            <a:ext cx="2744787" cy="247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8"/>
          <p:cNvSpPr txBox="1"/>
          <p:nvPr/>
        </p:nvSpPr>
        <p:spPr>
          <a:xfrm>
            <a:off x="539750" y="774700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70C0"/>
              </a:buClr>
              <a:buSzPts val="2800"/>
            </a:pPr>
            <a:r>
              <a:rPr lang="ru-RU" sz="2800" b="1" dirty="0" smtClean="0">
                <a:solidFill>
                  <a:srgbClr val="0070C0"/>
                </a:solidFill>
              </a:rPr>
              <a:t>Записи </a:t>
            </a:r>
            <a:r>
              <a:rPr lang="en-US" sz="2800" b="1" dirty="0" err="1" smtClean="0">
                <a:solidFill>
                  <a:srgbClr val="0070C0"/>
                </a:solidFill>
              </a:rPr>
              <a:t>SMMDay</a:t>
            </a:r>
            <a:r>
              <a:rPr lang="en-US" sz="2800" b="1" dirty="0" smtClean="0">
                <a:solidFill>
                  <a:srgbClr val="0070C0"/>
                </a:solidFill>
              </a:rPr>
              <a:t>: bit.ly/smmdays2018</a:t>
            </a:r>
            <a:endParaRPr dirty="0"/>
          </a:p>
        </p:txBody>
      </p:sp>
      <p:sp>
        <p:nvSpPr>
          <p:cNvPr id="500" name="Google Shape;500;p78"/>
          <p:cNvSpPr txBox="1"/>
          <p:nvPr/>
        </p:nvSpPr>
        <p:spPr>
          <a:xfrm>
            <a:off x="468312" y="1989137"/>
            <a:ext cx="8229600" cy="392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 b="1">
              <a:solidFill>
                <a:srgbClr val="FFFFFF"/>
              </a:solidFill>
            </a:endParaRPr>
          </a:p>
        </p:txBody>
      </p:sp>
      <p:pic>
        <p:nvPicPr>
          <p:cNvPr id="176130" name="Picture 2" descr="C:\Users\Рыжая\Downloads\smmday-20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63" y="2236763"/>
            <a:ext cx="8774554" cy="4606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51526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80" descr="слайд веб.jpg"/>
          <p:cNvPicPr preferRelativeResize="0"/>
          <p:nvPr/>
        </p:nvPicPr>
        <p:blipFill rotWithShape="1">
          <a:blip r:embed="rId3">
            <a:alphaModFix/>
          </a:blip>
          <a:srcRect b="83872"/>
          <a:stretch/>
        </p:blipFill>
        <p:spPr>
          <a:xfrm>
            <a:off x="0" y="6"/>
            <a:ext cx="9144000" cy="1106487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80"/>
          <p:cNvSpPr txBox="1"/>
          <p:nvPr/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" name="Google Shape;517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845" y="1989137"/>
            <a:ext cx="8696325" cy="39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Shape 394" descr="слайд веб.jpg"/>
          <p:cNvPicPr preferRelativeResize="0"/>
          <p:nvPr/>
        </p:nvPicPr>
        <p:blipFill rotWithShape="1">
          <a:blip r:embed="rId3">
            <a:alphaModFix/>
          </a:blip>
          <a:srcRect b="83873"/>
          <a:stretch/>
        </p:blipFill>
        <p:spPr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557241" y="128585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СПАСИБО</a:t>
            </a:r>
            <a:r>
              <a:rPr lang="en-US" sz="395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59" b="1" i="0" u="none" strike="noStrike" cap="none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и УДАЧИ!</a:t>
            </a:r>
            <a:r>
              <a:rPr lang="en-US" sz="395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9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x="2143108" y="2305072"/>
            <a:ext cx="4929188" cy="4338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aworonyuk@web-promo.com.ua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http://www.facebook.com/anton.woronyuk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http://twitter.com/googleseosecret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user\Downloads\27912913_1520432904671929_6560781041742514419_o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21" y="2305077"/>
            <a:ext cx="2922047" cy="29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4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2. Сквозная аналитика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41" descr="C:\Users\user\Downloads\Без названия (20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276481"/>
            <a:ext cx="8750300" cy="388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3. Смерть Facebookа?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42" descr="C:\Users\user\Downloads\Screenshot (52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884368"/>
            <a:ext cx="4094162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/>
        </p:nvSpPr>
        <p:spPr>
          <a:xfrm>
            <a:off x="539750" y="8461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4. Уход в контент-маркетинг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3"/>
          <p:cNvPicPr preferRelativeResize="0"/>
          <p:nvPr/>
        </p:nvPicPr>
        <p:blipFill rotWithShape="1">
          <a:blip r:embed="rId3">
            <a:alphaModFix/>
          </a:blip>
          <a:srcRect l="17713" t="31999" r="20379" b="17883"/>
          <a:stretch/>
        </p:blipFill>
        <p:spPr>
          <a:xfrm>
            <a:off x="42862" y="2133603"/>
            <a:ext cx="9066212" cy="4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/>
        </p:nvSpPr>
        <p:spPr>
          <a:xfrm>
            <a:off x="539750" y="1133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"/>
              <a:buNone/>
            </a:pPr>
            <a:r>
              <a:rPr lang="ru-RU" sz="4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5. Акцент на inhouse-команды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44" descr="C:\Users\user\Downloads\Без названия (2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45" y="2924175"/>
            <a:ext cx="9088437" cy="223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472</Words>
  <Application>Microsoft Office PowerPoint</Application>
  <PresentationFormat>Экран (4:3)</PresentationFormat>
  <Paragraphs>110</Paragraphs>
  <Slides>52</Slides>
  <Notes>52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52</vt:i4>
      </vt:variant>
    </vt:vector>
  </HeadingPairs>
  <TitlesOfParts>
    <vt:vector size="65" baseType="lpstr">
      <vt:lpstr>Тема Office</vt:lpstr>
      <vt:lpstr>3_Тема Office</vt:lpstr>
      <vt:lpstr>1_Тема Office</vt:lpstr>
      <vt:lpstr>2_Тема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Презентация PowerPoint</vt:lpstr>
      <vt:lpstr>Наши клиенты</vt:lpstr>
      <vt:lpstr>О WebPromoExperts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же продают другие?  Similarweb.com знает!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и УДАЧИ!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RePack by Diakov</cp:lastModifiedBy>
  <cp:revision>5</cp:revision>
  <dcterms:modified xsi:type="dcterms:W3CDTF">2018-10-05T13:33:49Z</dcterms:modified>
</cp:coreProperties>
</file>